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68" r:id="rId2"/>
    <p:sldMasterId id="2147483773" r:id="rId3"/>
    <p:sldMasterId id="2147483778" r:id="rId4"/>
    <p:sldMasterId id="2147483781" r:id="rId5"/>
    <p:sldMasterId id="2147483786" r:id="rId6"/>
    <p:sldMasterId id="2147483789" r:id="rId7"/>
    <p:sldMasterId id="2147483794" r:id="rId8"/>
    <p:sldMasterId id="2147483957" r:id="rId9"/>
    <p:sldMasterId id="2147483962" r:id="rId10"/>
    <p:sldMasterId id="2147484477" r:id="rId11"/>
    <p:sldMasterId id="2147484480" r:id="rId12"/>
  </p:sldMasterIdLst>
  <p:notesMasterIdLst>
    <p:notesMasterId r:id="rId38"/>
  </p:notesMasterIdLst>
  <p:handoutMasterIdLst>
    <p:handoutMasterId r:id="rId39"/>
  </p:handoutMasterIdLst>
  <p:sldIdLst>
    <p:sldId id="300" r:id="rId13"/>
    <p:sldId id="359" r:id="rId14"/>
    <p:sldId id="283" r:id="rId15"/>
    <p:sldId id="342" r:id="rId16"/>
    <p:sldId id="343" r:id="rId17"/>
    <p:sldId id="344" r:id="rId18"/>
    <p:sldId id="363" r:id="rId19"/>
    <p:sldId id="364" r:id="rId20"/>
    <p:sldId id="365" r:id="rId21"/>
    <p:sldId id="381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41" r:id="rId37"/>
  </p:sldIdLst>
  <p:sldSz cx="9144000" cy="5145088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ijetli stil 2 - Istic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9" autoAdjust="0"/>
  </p:normalViewPr>
  <p:slideViewPr>
    <p:cSldViewPr showGuides="1">
      <p:cViewPr>
        <p:scale>
          <a:sx n="150" d="100"/>
          <a:sy n="150" d="100"/>
        </p:scale>
        <p:origin x="-420" y="-72"/>
      </p:cViewPr>
      <p:guideLst>
        <p:guide orient="horz" pos="2164"/>
        <p:guide pos="2880"/>
      </p:guideLst>
    </p:cSldViewPr>
  </p:slideViewPr>
  <p:outlineViewPr>
    <p:cViewPr varScale="1">
      <p:scale>
        <a:sx n="170" d="200"/>
        <a:sy n="170" d="200"/>
      </p:scale>
      <p:origin x="0" y="-3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48" y="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99B48BF-348B-4CF0-8421-ED588E8F7E54}" type="datetimeFigureOut">
              <a:rPr lang="hr-HR" smtClean="0"/>
              <a:t>14.7.2017.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CF8173C-A3D3-4560-BAE6-D5358143CA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62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763" tIns="45382" rIns="90763" bIns="4538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sr-Latn-RS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2919565" cy="49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763" tIns="45382" rIns="90763" bIns="4538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sr-Latn-R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14626" y="0"/>
            <a:ext cx="2917991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34" tIns="46454" rIns="89334" bIns="464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5938" algn="l"/>
                <a:tab pos="891876" algn="l"/>
                <a:tab pos="1337814" algn="l"/>
                <a:tab pos="1783752" algn="l"/>
                <a:tab pos="2229690" algn="l"/>
                <a:tab pos="2675628" algn="l"/>
              </a:tabLst>
              <a:defRPr sz="1200">
                <a:solidFill>
                  <a:srgbClr val="000000"/>
                </a:solidFill>
                <a:latin typeface="Neo Sans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0963" y="739775"/>
            <a:ext cx="6572250" cy="369887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3262" y="4686222"/>
            <a:ext cx="5387667" cy="44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34" tIns="46454" rIns="89334" bIns="46454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 noProof="0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9370868"/>
            <a:ext cx="2919565" cy="4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763" tIns="45382" rIns="90763" bIns="4538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sr-Latn-R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4626" y="9370867"/>
            <a:ext cx="2917991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34" tIns="46454" rIns="89334" bIns="464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5938" algn="l"/>
                <a:tab pos="891876" algn="l"/>
                <a:tab pos="1337814" algn="l"/>
                <a:tab pos="1783752" algn="l"/>
                <a:tab pos="2229690" algn="l"/>
                <a:tab pos="2675628" algn="l"/>
              </a:tabLst>
              <a:defRPr sz="1200">
                <a:solidFill>
                  <a:srgbClr val="000000"/>
                </a:solidFill>
                <a:latin typeface="Neo Sans" charset="0"/>
                <a:cs typeface="Segoe UI" pitchFamily="34" charset="0"/>
              </a:defRPr>
            </a:lvl1pPr>
          </a:lstStyle>
          <a:p>
            <a:pPr>
              <a:defRPr/>
            </a:pPr>
            <a:fld id="{0E016646-D9EA-4DAB-A459-4CC5779DC1B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0607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2701942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9F23-8B8E-4318-8B3B-087F51C644C7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623C1-E301-46E6-B394-20EA2354836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0830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41E87-D84B-49FE-88A2-B98568548D78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34E1-8921-430B-9452-D74A85E6FAA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091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88149" y="206392"/>
            <a:ext cx="2024063" cy="374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14357" y="206392"/>
            <a:ext cx="5921375" cy="374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515B8-378A-4B50-B7E9-A3417A279A6E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656C-A4AB-49A1-9BD7-526838A557E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02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819C-E1E8-4C1E-8109-65EAA4E2FD5C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3B7E8-3989-4CFD-A001-3C4F2A1CB6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558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6DAC-474F-4C52-882C-96231B7C1B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6636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2669-89D6-461D-A50D-76B83DA309B7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4E03-84CA-4C08-958D-1FDD953B755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264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158F-25D1-4212-9956-1B0F88E63029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245B-A4FF-428A-A53D-22058629437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76879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CCC3-6D6A-4921-B41D-92C9CE8F09B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2"/>
          </p:nvPr>
        </p:nvSpPr>
        <p:spPr>
          <a:xfrm>
            <a:off x="3127375" y="4686300"/>
            <a:ext cx="2897188" cy="352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2672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F086-88E1-43CA-A5DD-CA0A465C6E9C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0C82-8B03-41C5-A541-3393F914AAA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4436053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89EF-7A29-4386-B5A4-57022F5BDE4D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020C-04EA-4219-892E-12AE5DB41D7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64332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26A1-EB78-4571-967B-CCC6F9499966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A1CD-1C02-437D-9D4F-ED7A3494D90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1823358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3E24-F1D6-4D8F-A6B7-4176A16EA6E9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E4D5-8970-476F-9DEE-2BD73D99966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26949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13ED-245A-447F-9743-25F04CFDA27A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5EA7-A111-4BF7-85F3-3840D0ACA44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9479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001F-C135-4EB8-9FE8-F608C6D8D63E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8EAC-9177-48E8-AE32-81B999B744E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92081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C6E9-BB37-4220-A18E-212F817CA25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19169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9005-CAE9-4964-9246-4C98F70016C1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5C50-B363-42A6-895F-FBFD4475494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3300718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B658-FC3A-476F-8C6B-703A84F1D77C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6C3D-EB22-4F6B-90ED-1816F47B3BB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41955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938E-61D3-4F2D-B240-31C8CFDC5582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5E30-C96A-4295-B1D5-09ACD49442B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37174307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87E4-EA98-4681-B917-5FF6738497C1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501D-6EB4-4817-A7A7-347FA5C2408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2059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DDDB-3AD8-4905-ACCE-17B35F83BBB8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1A689-2B36-4EFA-BF80-3046EEF85F9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73762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DE62-0A35-4D7C-84EF-3AB60F96A6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57960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6914-2A3B-4DF7-B95B-A92AB56F22D6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F89D-562A-4B97-AE8F-E3B601FF45B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38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3443305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2C4D-DB3B-46FF-BE27-2FF562245841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59BD-50B9-443B-987F-18EFCA66A4F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5107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FAE1-A981-4C10-982A-27D2681CD177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C93F-6A3F-47E3-82AF-1CB3B8B0B02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17196351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661B-9D0E-4C94-BF7C-28411FF1A495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1C9B-5EFC-4EB4-821E-3DD9FDC2ACD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6437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60AD-9D3C-4DF1-9AB9-40E9CB635E80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A647-5DBA-4D1F-A029-986D8895261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81338807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CEE2-D1B9-410A-827A-883C556DCB23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72F4-7D2E-4F54-8688-A586240BC3A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77909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F65C-4268-4DEF-AFDB-090F3A12E278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675EC-7062-4CCF-99AD-2F54FF37175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47306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4704-AB76-4CA7-99F8-F59216FD5D4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83267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B14E-550D-4E3F-8F05-729FD061F17F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0F15-2320-49AA-9191-AE05FEA77B3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51093514"/>
      </p:ext>
    </p:extLst>
  </p:cSld>
  <p:clrMapOvr>
    <a:masterClrMapping/>
  </p:clrMapOvr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0CC8-A257-4396-ACD3-8A24C7191F21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55CA-2815-4683-8DBA-8B4950C19C2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82225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B684-201C-46CC-8959-96C0F8CDE577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8989-506A-4D25-9103-ED860728403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19377841"/>
      </p:ext>
    </p:extLst>
  </p:cSld>
  <p:clrMapOvr>
    <a:masterClrMapping/>
  </p:clrMapOvr>
  <p:hf sldNum="0"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AD32-F7DE-42AE-9045-B46CC0C7D6EA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FC62-E677-4BAE-AF07-4394607F457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1954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6" y="1112838"/>
            <a:ext cx="3971925" cy="2836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38678" y="1112838"/>
            <a:ext cx="3973513" cy="2836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E69-1932-4E82-A87F-B907702F6D2B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1FC35-F795-4ECE-82EA-CE8964DDA9B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0884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2713-7083-46BF-8D5D-EF3025BD1B98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2879-07C5-451A-99FB-C3762B1723E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64331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F66E-F0AF-4D5C-9310-1F4D7FC6E55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38102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3" y="4133540"/>
            <a:ext cx="8543925" cy="11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safu 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611523"/>
            <a:ext cx="1595438" cy="2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463"/>
            <a:ext cx="2133600" cy="2064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911E-832C-46C7-91AB-2A9DF3D5D2CF}" type="datetime1">
              <a:rPr lang="en-US" altLang="sr-Latn-RS">
                <a:solidFill>
                  <a:prstClr val="black"/>
                </a:solidFill>
              </a:rPr>
              <a:pPr>
                <a:defRPr/>
              </a:pPr>
              <a:t>7/14/2017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651"/>
            <a:ext cx="2133600" cy="2064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8F13-29F9-43BC-8889-5BD831427FBD}" type="slidenum">
              <a:rPr lang="en-US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46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6C43-B211-4017-8773-F508FAC249DE}" type="slidenum">
              <a:rPr lang="en-US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49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819C-E1E8-4C1E-8109-65EAA4E2FD5C}" type="datetime1">
              <a:rPr lang="en-US" altLang="sr-Latn-RS">
                <a:solidFill>
                  <a:prstClr val="white"/>
                </a:solidFill>
              </a:rPr>
              <a:pPr>
                <a:defRPr/>
              </a:pPr>
              <a:t>7/14/2017</a:t>
            </a:fld>
            <a:endParaRPr lang="en-US" altLang="sr-Latn-R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3B7E8-3989-4CFD-A001-3C4F2A1CB6EA}" type="slidenum">
              <a:rPr lang="hr-HR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75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6DAC-474F-4C52-882C-96231B7C1B40}" type="slidenum">
              <a:rPr lang="hr-HR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80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2669-89D6-461D-A50D-76B83DA309B7}" type="datetime1">
              <a:rPr lang="en-US" altLang="sr-Latn-RS">
                <a:solidFill>
                  <a:prstClr val="white"/>
                </a:solidFill>
              </a:rPr>
              <a:pPr>
                <a:defRPr/>
              </a:pPr>
              <a:t>7/14/2017</a:t>
            </a:fld>
            <a:endParaRPr lang="en-US" altLang="sr-Latn-R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4E03-84CA-4C08-958D-1FDD953B7551}" type="slidenum">
              <a:rPr lang="hr-HR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02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158F-25D1-4212-9956-1B0F88E63029}" type="datetime1">
              <a:rPr lang="en-US" altLang="sr-Latn-RS">
                <a:solidFill>
                  <a:prstClr val="white"/>
                </a:solidFill>
              </a:rPr>
              <a:pPr>
                <a:defRPr/>
              </a:pPr>
              <a:t>7/14/2017</a:t>
            </a:fld>
            <a:endParaRPr lang="en-US" altLang="sr-Latn-R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245B-A4FF-428A-A53D-220586294374}" type="slidenum">
              <a:rPr lang="hr-HR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34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CCC3-6D6A-4921-B41D-92C9CE8F09BE}" type="slidenum">
              <a:rPr lang="en-US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>
              <a:solidFill>
                <a:prstClr val="white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2"/>
          </p:nvPr>
        </p:nvSpPr>
        <p:spPr>
          <a:xfrm>
            <a:off x="3127375" y="4686300"/>
            <a:ext cx="2897188" cy="352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2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274655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67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67" y="1879617"/>
            <a:ext cx="3868737" cy="276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1879617"/>
            <a:ext cx="3887788" cy="276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A2D0-6DA6-4628-8F87-1B000AFAEE93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BF77-95FD-4D5E-A581-5F26680A120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7882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ED091-7824-4DB8-AAEE-B256C0354B4F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EDFC-AD36-4C3E-BB96-BF194A46FF1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3994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9BFE9-E084-4A69-9E02-56A1650D2239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1F62-110B-4599-9A45-D388826572B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8961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7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72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0945-EC18-4468-B9CE-1C96F9C4630E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D49F-2AB8-4888-9B6B-A2DF1BC741B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8144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7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72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426F-EFBE-4288-8C8E-2FEF1D4D073E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A962-3BB0-47B2-BBD4-BED35E14200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0598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2280"/>
            <a:ext cx="85439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2280"/>
            <a:ext cx="85439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06392"/>
            <a:ext cx="809783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Click to edit the title text format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112838"/>
            <a:ext cx="8097838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Click to edit the outline text format</a:t>
            </a:r>
          </a:p>
          <a:p>
            <a:pPr lvl="1"/>
            <a:r>
              <a:rPr lang="en-GB" altLang="sr-Latn-RS" smtClean="0"/>
              <a:t>Second Outline Level</a:t>
            </a:r>
          </a:p>
          <a:p>
            <a:pPr lvl="2"/>
            <a:r>
              <a:rPr lang="en-GB" altLang="sr-Latn-RS" smtClean="0"/>
              <a:t>Third Outline Level</a:t>
            </a:r>
          </a:p>
          <a:p>
            <a:pPr lvl="3"/>
            <a:r>
              <a:rPr lang="en-GB" altLang="sr-Latn-RS" smtClean="0"/>
              <a:t>Fourth Outline Level</a:t>
            </a:r>
          </a:p>
          <a:p>
            <a:pPr lvl="4"/>
            <a:r>
              <a:rPr lang="en-GB" altLang="sr-Latn-RS" smtClean="0"/>
              <a:t>Fifth Outline Level</a:t>
            </a:r>
          </a:p>
          <a:p>
            <a:pPr lvl="4"/>
            <a:r>
              <a:rPr lang="en-GB" altLang="sr-Latn-RS" smtClean="0"/>
              <a:t>Sixth Outline Level</a:t>
            </a:r>
          </a:p>
          <a:p>
            <a:pPr lvl="4"/>
            <a:r>
              <a:rPr lang="en-GB" altLang="sr-Latn-RS" smtClean="0"/>
              <a:t>Seventh Outline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670699" y="4291013"/>
            <a:ext cx="21320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F595B9F-E171-4945-8483-A6499F9C1393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923088" y="4937125"/>
            <a:ext cx="213201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</a:tabLst>
              <a:defRPr sz="900">
                <a:solidFill>
                  <a:srgbClr val="FFFFFF"/>
                </a:solidFill>
                <a:latin typeface="VladaRHSans Reg" charset="0"/>
                <a:cs typeface="Segoe UI" pitchFamily="34" charset="0"/>
              </a:defRPr>
            </a:lvl1pPr>
          </a:lstStyle>
          <a:p>
            <a:pPr>
              <a:defRPr/>
            </a:pPr>
            <a:fld id="{7AD01C0D-69D6-416F-B10F-079C809BF46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hf sldNum="0" hdr="0" ftr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lnSpc>
          <a:spcPts val="3188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MRRFEU pasica logotipi pptx 16x9 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11269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8AA1800D-1576-47FE-8B3B-722B2B781318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8E17E1A3-1CAF-46A1-B7F2-8658F034A2A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MRRFEU pasica logotipi pptx 16x9 ne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3" y="4133540"/>
            <a:ext cx="8543925" cy="11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3" y="206440"/>
            <a:ext cx="8099425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title style</a:t>
            </a:r>
            <a:endParaRPr lang="en-US" altLang="sr-Latn-R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3" y="1113182"/>
            <a:ext cx="8099425" cy="283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text styles</a:t>
            </a:r>
          </a:p>
          <a:p>
            <a:pPr lvl="1"/>
            <a:r>
              <a:rPr lang="ta-IN" altLang="sr-Latn-RS" smtClean="0"/>
              <a:t>Second level</a:t>
            </a:r>
          </a:p>
          <a:p>
            <a:pPr lvl="2"/>
            <a:r>
              <a:rPr lang="ta-IN" altLang="sr-Latn-RS" smtClean="0"/>
              <a:t>Third level</a:t>
            </a:r>
          </a:p>
          <a:p>
            <a:pPr lvl="3"/>
            <a:r>
              <a:rPr lang="ta-IN" altLang="sr-Latn-RS" smtClean="0"/>
              <a:t>Fourth level</a:t>
            </a:r>
          </a:p>
          <a:p>
            <a:pPr lvl="4"/>
            <a:r>
              <a:rPr lang="ta-IN" altLang="sr-Latn-RS" smtClean="0"/>
              <a:t>Fifth level</a:t>
            </a:r>
            <a:endParaRPr lang="en-US" altLang="sr-Latn-RS" smtClean="0"/>
          </a:p>
        </p:txBody>
      </p:sp>
      <p:pic>
        <p:nvPicPr>
          <p:cNvPr id="2053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339"/>
            <a:ext cx="2133600" cy="206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ladaRHSans Reg" charset="0"/>
              </a:defRPr>
            </a:lvl1pPr>
          </a:lstStyle>
          <a:p>
            <a:pPr defTabSz="457200">
              <a:defRPr/>
            </a:pPr>
            <a:fld id="{649BBD54-7C0D-4B1A-AE7F-E0F3288A5A82}" type="datetime1">
              <a:rPr lang="en-US" altLang="sr-Latn-RS">
                <a:solidFill>
                  <a:prstClr val="black"/>
                </a:solidFill>
              </a:rPr>
              <a:pPr defTabSz="457200">
                <a:defRPr/>
              </a:pPr>
              <a:t>7/14/2017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651"/>
            <a:ext cx="2133600" cy="206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VladaRHSans Reg" charset="0"/>
              </a:defRPr>
            </a:lvl1pPr>
          </a:lstStyle>
          <a:p>
            <a:pPr defTabSz="457200">
              <a:defRPr/>
            </a:pPr>
            <a:fld id="{8E84C2AB-A5AC-4E92-B4C8-A20D40B27677}" type="slidenum">
              <a:rPr lang="en-US" altLang="sr-Latn-R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altLang="sr-Latn-RS">
              <a:solidFill>
                <a:prstClr val="black"/>
              </a:solidFill>
            </a:endParaRPr>
          </a:p>
        </p:txBody>
      </p:sp>
      <p:pic>
        <p:nvPicPr>
          <p:cNvPr id="2056" name="Picture 8" descr="safu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611523"/>
            <a:ext cx="1595438" cy="2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buChar char="•"/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buChar char="–"/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buChar char="•"/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buChar char="–"/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buChar char="»"/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3077" name="Picture 6" descr="pattern pptx 16x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DFE8D7CD-5E2B-401E-9B00-5CFC65CBE809}" type="datetime1">
              <a:rPr lang="en-US" altLang="sr-Latn-RS">
                <a:solidFill>
                  <a:prstClr val="white"/>
                </a:solidFill>
              </a:rPr>
              <a:pPr>
                <a:defRPr/>
              </a:pPr>
              <a:t>7/14/2017</a:t>
            </a:fld>
            <a:endParaRPr lang="en-US" altLang="sr-Latn-RS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66154A1C-32F2-44E5-8BD2-4E807FE6F644}" type="slidenum">
              <a:rPr lang="en-US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5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3077" name="Picture 6" descr="pattern pptx 16x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DFE8D7CD-5E2B-401E-9B00-5CFC65CBE809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66154A1C-32F2-44E5-8BD2-4E807FE6F64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D8B8FBAA-83BF-497F-AC15-23114462F808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0059D1AE-7EC0-4736-BB47-5E004B4E6D4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40" r:id="rId2"/>
    <p:sldLayoutId id="2147484441" r:id="rId3"/>
    <p:sldLayoutId id="2147484442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MRRFEU pasica logotipi pptx 16x9 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5125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1B9B8F38-B55F-4A4C-8EE4-99141ACBC059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58DA3640-33F4-4922-B161-D3C2AE5E3C3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8B93C201-7496-4694-917D-0A730808AD69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788A21CE-1803-434D-820E-A8E2C53C492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43" r:id="rId2"/>
    <p:sldLayoutId id="2147484444" r:id="rId3"/>
    <p:sldLayoutId id="2147484445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MRRFEU pasica logotipi pptx 16x9 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7173" name="Picture 6" descr="pattern pptx 16x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FE130F1F-D006-4E79-A994-AFE067B5109C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80A212BE-600A-4E38-83FA-50C3093D61A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46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99B9EFDF-DD40-4F85-9A54-DFF55C454FA7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47B4EB67-7BC1-4EC9-B1A7-FF752C79F6F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47" r:id="rId2"/>
    <p:sldLayoutId id="2147484448" r:id="rId3"/>
    <p:sldLayoutId id="2147484449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MRRFEU pasica logotipi pptx 16x9 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9221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5B0AA145-DC09-40E8-AB4C-D22B84CB5BAF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2F2D8977-634F-43A0-B1F5-8FCD1AEC1B7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044EDE5B-6938-413D-AF9D-650C90D40D33}" type="datetime1">
              <a:rPr lang="en-US" altLang="sr-Latn-RS"/>
              <a:pPr>
                <a:defRPr/>
              </a:pPr>
              <a:t>7/14/2017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2B8A178D-9A94-4890-8CE3-DC8FBE06E88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51" r:id="rId2"/>
    <p:sldLayoutId id="2147484452" r:id="rId3"/>
    <p:sldLayoutId id="2147484453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5675" y="1058863"/>
            <a:ext cx="3730625" cy="293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eo Sans"/>
            </a:endParaRPr>
          </a:p>
        </p:txBody>
      </p:sp>
      <p:pic>
        <p:nvPicPr>
          <p:cNvPr id="9" name="Picture 2" descr="paper clip priori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01600"/>
            <a:ext cx="1673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39069" y="2038350"/>
            <a:ext cx="3163836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32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 smtClean="0">
                <a:solidFill>
                  <a:schemeClr val="bg1"/>
                </a:solidFill>
                <a:latin typeface="VladaRHSans Med" charset="0"/>
              </a:rPr>
              <a:t>RAZVOJ POSLOVNE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 smtClean="0">
                <a:solidFill>
                  <a:schemeClr val="bg1"/>
                </a:solidFill>
                <a:latin typeface="VladaRHSans Med" charset="0"/>
              </a:rPr>
              <a:t>INFRASTRUKTURE</a:t>
            </a:r>
            <a:endParaRPr lang="en-US" altLang="sr-Latn-RS" sz="2000" dirty="0">
              <a:solidFill>
                <a:schemeClr val="bg1"/>
              </a:solidFill>
              <a:latin typeface="VladaRHSans Med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75656" y="3025953"/>
            <a:ext cx="2880296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32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0"/>
              </a:spcBef>
            </a:pPr>
            <a:r>
              <a:rPr lang="hr-HR" altLang="sr-Latn-RS" sz="1600" dirty="0" smtClean="0">
                <a:solidFill>
                  <a:schemeClr val="bg1"/>
                </a:solidFill>
              </a:rPr>
              <a:t>Predstavljanje projekata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Biograd na Moru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>
                <a:solidFill>
                  <a:prstClr val="black"/>
                </a:solidFill>
              </a:rPr>
              <a:t>Naziv projekta:	</a:t>
            </a:r>
            <a:r>
              <a:rPr lang="hr-HR" dirty="0" smtClean="0">
                <a:solidFill>
                  <a:prstClr val="black"/>
                </a:solidFill>
              </a:rPr>
              <a:t>	</a:t>
            </a:r>
            <a:r>
              <a:rPr lang="hr-HR" b="1" dirty="0" smtClean="0">
                <a:solidFill>
                  <a:prstClr val="black"/>
                </a:solidFill>
              </a:rPr>
              <a:t>Razvoj </a:t>
            </a:r>
            <a:r>
              <a:rPr lang="hr-HR" b="1" dirty="0">
                <a:solidFill>
                  <a:prstClr val="black"/>
                </a:solidFill>
              </a:rPr>
              <a:t>i uspostava poslovne infrastrukture Poduzetničkog inkubatora </a:t>
            </a:r>
            <a:endParaRPr lang="hr-HR" b="1" dirty="0" smtClean="0">
              <a:solidFill>
                <a:prstClr val="black"/>
              </a:solidFill>
            </a:endParaRPr>
          </a:p>
          <a:p>
            <a:r>
              <a:rPr lang="hr-HR" b="1" dirty="0">
                <a:solidFill>
                  <a:prstClr val="black"/>
                </a:solidFill>
              </a:rPr>
              <a:t>	</a:t>
            </a:r>
            <a:r>
              <a:rPr lang="hr-HR" b="1" dirty="0" smtClean="0">
                <a:solidFill>
                  <a:prstClr val="black"/>
                </a:solidFill>
              </a:rPr>
              <a:t>			Biograd </a:t>
            </a:r>
            <a:r>
              <a:rPr lang="hr-HR" b="1" dirty="0">
                <a:solidFill>
                  <a:prstClr val="black"/>
                </a:solidFill>
              </a:rPr>
              <a:t>na Moru</a:t>
            </a:r>
            <a:r>
              <a:rPr lang="hr-HR" dirty="0">
                <a:solidFill>
                  <a:prstClr val="black"/>
                </a:solidFill>
              </a:rPr>
              <a:t>	</a:t>
            </a:r>
          </a:p>
          <a:p>
            <a:endParaRPr lang="hr-HR" dirty="0">
              <a:solidFill>
                <a:prstClr val="black"/>
              </a:solidFill>
            </a:endParaRPr>
          </a:p>
          <a:p>
            <a:r>
              <a:rPr lang="hr-HR" dirty="0">
                <a:solidFill>
                  <a:prstClr val="black"/>
                </a:solidFill>
              </a:rPr>
              <a:t>Vrijednost projekta:	</a:t>
            </a:r>
            <a:r>
              <a:rPr lang="hr-HR" b="1" dirty="0" smtClean="0">
                <a:solidFill>
                  <a:prstClr val="black"/>
                </a:solidFill>
              </a:rPr>
              <a:t>37.979.211,52 HRK</a:t>
            </a:r>
            <a:endParaRPr lang="hr-HR" b="1" dirty="0">
              <a:solidFill>
                <a:prstClr val="black"/>
              </a:solidFill>
            </a:endParaRPr>
          </a:p>
          <a:p>
            <a:endParaRPr lang="hr-HR" dirty="0">
              <a:solidFill>
                <a:prstClr val="black"/>
              </a:solidFill>
            </a:endParaRPr>
          </a:p>
          <a:p>
            <a:r>
              <a:rPr lang="hr-HR" dirty="0">
                <a:solidFill>
                  <a:prstClr val="black"/>
                </a:solidFill>
              </a:rPr>
              <a:t>Iznos potpore:		</a:t>
            </a:r>
            <a:r>
              <a:rPr lang="hr-HR" b="1" dirty="0" smtClean="0">
                <a:solidFill>
                  <a:prstClr val="black"/>
                </a:solidFill>
              </a:rPr>
              <a:t>20.000.000,00 HRK</a:t>
            </a:r>
            <a:endParaRPr lang="hr-HR" b="1" dirty="0">
              <a:solidFill>
                <a:prstClr val="black"/>
              </a:solidFill>
            </a:endParaRPr>
          </a:p>
          <a:p>
            <a:endParaRPr lang="hr-HR" dirty="0">
              <a:solidFill>
                <a:prstClr val="black"/>
              </a:solidFill>
            </a:endParaRPr>
          </a:p>
          <a:p>
            <a:r>
              <a:rPr lang="hr-HR" dirty="0">
                <a:solidFill>
                  <a:prstClr val="black"/>
                </a:solidFill>
              </a:rPr>
              <a:t>Lokacija projekta:	</a:t>
            </a:r>
            <a:r>
              <a:rPr lang="hr-HR" b="1" dirty="0">
                <a:solidFill>
                  <a:prstClr val="black"/>
                </a:solidFill>
              </a:rPr>
              <a:t>Biograd na Moru, </a:t>
            </a:r>
            <a:r>
              <a:rPr lang="hr-HR" b="1" dirty="0" smtClean="0">
                <a:solidFill>
                  <a:prstClr val="black"/>
                </a:solidFill>
              </a:rPr>
              <a:t>Šibensko-kninska županija</a:t>
            </a:r>
            <a:endParaRPr lang="hr-HR" b="1" dirty="0">
              <a:solidFill>
                <a:prstClr val="black"/>
              </a:solidFill>
            </a:endParaRPr>
          </a:p>
          <a:p>
            <a:endParaRPr lang="hr-HR" dirty="0">
              <a:solidFill>
                <a:prstClr val="black"/>
              </a:solidFill>
            </a:endParaRPr>
          </a:p>
          <a:p>
            <a:r>
              <a:rPr lang="hr-HR" dirty="0">
                <a:solidFill>
                  <a:prstClr val="black"/>
                </a:solidFill>
              </a:rPr>
              <a:t>OPIS PROJEKTA</a:t>
            </a:r>
            <a:r>
              <a:rPr lang="hr-HR" dirty="0" smtClean="0">
                <a:solidFill>
                  <a:prstClr val="black"/>
                </a:solidFill>
              </a:rPr>
              <a:t>:</a:t>
            </a:r>
          </a:p>
          <a:p>
            <a:pPr algn="just"/>
            <a:r>
              <a:rPr lang="hr-HR" b="1" dirty="0" smtClean="0">
                <a:solidFill>
                  <a:prstClr val="black"/>
                </a:solidFill>
              </a:rPr>
              <a:t>Ovim projektom stvara </a:t>
            </a:r>
            <a:r>
              <a:rPr lang="hr-HR" b="1" dirty="0">
                <a:solidFill>
                  <a:prstClr val="black"/>
                </a:solidFill>
              </a:rPr>
              <a:t>se nedostajuća poduzetnička infrastruktura sa svim pratećim uslugama bitnim za </a:t>
            </a:r>
            <a:r>
              <a:rPr lang="hr-HR" b="1" dirty="0" smtClean="0">
                <a:solidFill>
                  <a:prstClr val="black"/>
                </a:solidFill>
              </a:rPr>
              <a:t>povećanje konkurentnosti</a:t>
            </a:r>
            <a:r>
              <a:rPr lang="hr-HR" b="1" dirty="0">
                <a:solidFill>
                  <a:prstClr val="black"/>
                </a:solidFill>
              </a:rPr>
              <a:t>, održivosti, rasta i razvoja poduzetničkih inicijative u svim, a posebice osjetljivim ranim fazama razvoja. Povezujući </a:t>
            </a:r>
            <a:r>
              <a:rPr lang="hr-HR" b="1" dirty="0" smtClean="0">
                <a:solidFill>
                  <a:prstClr val="black"/>
                </a:solidFill>
              </a:rPr>
              <a:t>postojeće resurse </a:t>
            </a:r>
            <a:r>
              <a:rPr lang="hr-HR" b="1" dirty="0">
                <a:solidFill>
                  <a:prstClr val="black"/>
                </a:solidFill>
              </a:rPr>
              <a:t>(spremnost lokalnog stanovništva na ulazak u poduzetništvo, funkcionalnu Industrijsku zonu, funkcionalan Poduzetnički </a:t>
            </a:r>
            <a:r>
              <a:rPr lang="hr-HR" b="1" dirty="0" smtClean="0">
                <a:solidFill>
                  <a:prstClr val="black"/>
                </a:solidFill>
              </a:rPr>
              <a:t>inkubator Biograd </a:t>
            </a:r>
            <a:r>
              <a:rPr lang="hr-HR" b="1" dirty="0">
                <a:solidFill>
                  <a:prstClr val="black"/>
                </a:solidFill>
              </a:rPr>
              <a:t>na Moru, zainteresirani obrazovni, razvojni i inovacijski </a:t>
            </a:r>
            <a:r>
              <a:rPr lang="hr-HR" b="1" dirty="0" smtClean="0">
                <a:solidFill>
                  <a:prstClr val="black"/>
                </a:solidFill>
              </a:rPr>
              <a:t>sektor) </a:t>
            </a:r>
            <a:r>
              <a:rPr lang="hr-HR" b="1" dirty="0">
                <a:solidFill>
                  <a:prstClr val="black"/>
                </a:solidFill>
              </a:rPr>
              <a:t>s konkretnim, jasno identificiranim potrebama ciljnih skupina poduzetnička početnika, poduzetnika u razvoju i/ili </a:t>
            </a:r>
            <a:r>
              <a:rPr lang="hr-HR" b="1" dirty="0" smtClean="0">
                <a:solidFill>
                  <a:prstClr val="black"/>
                </a:solidFill>
              </a:rPr>
              <a:t>širenju poslovanja</a:t>
            </a:r>
            <a:r>
              <a:rPr lang="hr-HR" b="1" dirty="0">
                <a:solidFill>
                  <a:prstClr val="black"/>
                </a:solidFill>
              </a:rPr>
              <a:t>, potencijalnih </a:t>
            </a:r>
            <a:r>
              <a:rPr lang="hr-HR" b="1" dirty="0" smtClean="0">
                <a:solidFill>
                  <a:prstClr val="black"/>
                </a:solidFill>
              </a:rPr>
              <a:t>poduzetnika, </a:t>
            </a:r>
            <a:r>
              <a:rPr lang="hr-HR" b="1" dirty="0">
                <a:solidFill>
                  <a:prstClr val="black"/>
                </a:solidFill>
              </a:rPr>
              <a:t>OPG-ova, </a:t>
            </a:r>
            <a:r>
              <a:rPr lang="hr-HR" b="1" dirty="0" smtClean="0">
                <a:solidFill>
                  <a:prstClr val="black"/>
                </a:solidFill>
              </a:rPr>
              <a:t>zadruga, udruga i </a:t>
            </a:r>
            <a:r>
              <a:rPr lang="hr-HR" b="1" dirty="0">
                <a:solidFill>
                  <a:prstClr val="black"/>
                </a:solidFill>
              </a:rPr>
              <a:t>drugih dionika s gospodarskim djelatnostima.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Lipik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projekta: </a:t>
            </a:r>
            <a:r>
              <a:rPr lang="hr-HR" dirty="0" smtClean="0"/>
              <a:t>		</a:t>
            </a:r>
            <a:r>
              <a:rPr lang="hr-HR" b="1" dirty="0" smtClean="0"/>
              <a:t>Poduzetnički </a:t>
            </a:r>
            <a:r>
              <a:rPr lang="hr-HR" b="1" dirty="0"/>
              <a:t>inkubator Lipik</a:t>
            </a:r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20.770.929,65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19.553.753,17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projekta:	</a:t>
            </a:r>
            <a:r>
              <a:rPr lang="hr-HR" b="1" dirty="0"/>
              <a:t>Lipik, </a:t>
            </a:r>
            <a:r>
              <a:rPr lang="hr-HR" b="1" dirty="0" smtClean="0"/>
              <a:t>Požeško-slavonska županija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pPr algn="just"/>
            <a:r>
              <a:rPr lang="hr-HR" b="1" dirty="0" smtClean="0"/>
              <a:t>P</a:t>
            </a:r>
            <a:r>
              <a:rPr lang="vi-VN" b="1" dirty="0" smtClean="0"/>
              <a:t>rojektom </a:t>
            </a:r>
            <a:r>
              <a:rPr lang="vi-VN" b="1" dirty="0"/>
              <a:t>će se financirati izgradnja i opremanje zgrade Poduzetničkog inkubatora Lipik u funkciji potpore poduzetnicima i </a:t>
            </a:r>
            <a:r>
              <a:rPr lang="vi-VN" b="1" dirty="0" smtClean="0"/>
              <a:t>razvoja</a:t>
            </a:r>
            <a:r>
              <a:rPr lang="hr-HR" b="1" dirty="0" smtClean="0"/>
              <a:t> </a:t>
            </a:r>
            <a:r>
              <a:rPr lang="vi-VN" b="1" dirty="0" smtClean="0"/>
              <a:t>gospodarstva </a:t>
            </a:r>
            <a:r>
              <a:rPr lang="vi-VN" b="1" dirty="0"/>
              <a:t>na području grada Lipika i okolice neto površine </a:t>
            </a:r>
            <a:r>
              <a:rPr lang="vi-VN" b="1" dirty="0" smtClean="0"/>
              <a:t>193</a:t>
            </a:r>
            <a:r>
              <a:rPr lang="hr-HR" b="1" dirty="0" smtClean="0"/>
              <a:t>7</a:t>
            </a:r>
            <a:r>
              <a:rPr lang="vi-VN" b="1" dirty="0" smtClean="0"/>
              <a:t>m2 </a:t>
            </a:r>
            <a:r>
              <a:rPr lang="vi-VN" b="1" dirty="0"/>
              <a:t>poslovnog prostora koji će sačinjavati 6 prostornih jedinica. 5 </a:t>
            </a:r>
            <a:r>
              <a:rPr lang="vi-VN" b="1" dirty="0" smtClean="0"/>
              <a:t>pogona</a:t>
            </a:r>
            <a:r>
              <a:rPr lang="hr-HR" b="1" dirty="0" smtClean="0"/>
              <a:t> </a:t>
            </a:r>
            <a:r>
              <a:rPr lang="vi-VN" b="1" dirty="0" smtClean="0"/>
              <a:t>od 241 m2 </a:t>
            </a:r>
            <a:r>
              <a:rPr lang="vi-VN" b="1" dirty="0"/>
              <a:t>s pomoćnim </a:t>
            </a:r>
            <a:r>
              <a:rPr lang="vi-VN" b="1" dirty="0" smtClean="0"/>
              <a:t>sadržajima</a:t>
            </a:r>
            <a:r>
              <a:rPr lang="hr-HR" b="1" dirty="0" smtClean="0"/>
              <a:t> </a:t>
            </a:r>
            <a:r>
              <a:rPr lang="vi-VN" b="1" dirty="0" smtClean="0"/>
              <a:t>namijenjen</a:t>
            </a:r>
            <a:r>
              <a:rPr lang="hr-HR" b="1" dirty="0" smtClean="0"/>
              <a:t>im</a:t>
            </a:r>
            <a:r>
              <a:rPr lang="vi-VN" b="1" dirty="0" smtClean="0"/>
              <a:t> proizvodno</a:t>
            </a:r>
            <a:r>
              <a:rPr lang="hr-HR" b="1" dirty="0" smtClean="0"/>
              <a:t>-</a:t>
            </a:r>
            <a:r>
              <a:rPr lang="vi-VN" b="1" dirty="0" smtClean="0"/>
              <a:t>prerađivačkim</a:t>
            </a:r>
            <a:r>
              <a:rPr lang="hr-HR" b="1" dirty="0" smtClean="0"/>
              <a:t> </a:t>
            </a:r>
            <a:r>
              <a:rPr lang="vi-VN" b="1" dirty="0" smtClean="0"/>
              <a:t>djelatnostima</a:t>
            </a:r>
            <a:r>
              <a:rPr lang="hr-HR" b="1" dirty="0" smtClean="0"/>
              <a:t>,</a:t>
            </a:r>
            <a:r>
              <a:rPr lang="vi-VN" b="1" dirty="0" smtClean="0"/>
              <a:t> </a:t>
            </a:r>
            <a:r>
              <a:rPr lang="vi-VN" b="1" dirty="0"/>
              <a:t>dok će unutar poslovne </a:t>
            </a:r>
            <a:r>
              <a:rPr lang="vi-VN" b="1" dirty="0" smtClean="0"/>
              <a:t>jedinice </a:t>
            </a:r>
            <a:r>
              <a:rPr lang="vi-VN" b="1" dirty="0"/>
              <a:t>biti uređeno 10 box ureda od </a:t>
            </a:r>
            <a:r>
              <a:rPr lang="vi-VN" b="1" dirty="0" smtClean="0"/>
              <a:t>11m2 </a:t>
            </a:r>
            <a:r>
              <a:rPr lang="vi-VN" b="1" dirty="0"/>
              <a:t>za </a:t>
            </a:r>
            <a:r>
              <a:rPr lang="vi-VN" b="1" dirty="0" smtClean="0"/>
              <a:t>ne-proizvodne</a:t>
            </a:r>
            <a:r>
              <a:rPr lang="hr-HR" b="1" dirty="0" smtClean="0"/>
              <a:t> </a:t>
            </a:r>
            <a:r>
              <a:rPr lang="vi-VN" b="1" dirty="0" smtClean="0"/>
              <a:t>poduzetnike </a:t>
            </a:r>
            <a:r>
              <a:rPr lang="vi-VN" b="1" dirty="0"/>
              <a:t>početnike </a:t>
            </a:r>
            <a:r>
              <a:rPr lang="vi-VN" b="1" dirty="0" smtClean="0"/>
              <a:t>te</a:t>
            </a:r>
            <a:r>
              <a:rPr lang="hr-HR" b="1" dirty="0" smtClean="0"/>
              <a:t> </a:t>
            </a:r>
            <a:r>
              <a:rPr lang="vi-VN" b="1" dirty="0" smtClean="0"/>
              <a:t>sa </a:t>
            </a:r>
            <a:r>
              <a:rPr lang="vi-VN" b="1" dirty="0"/>
              <a:t>informatičkom učionicom/salom za </a:t>
            </a:r>
            <a:r>
              <a:rPr lang="vi-VN" b="1" dirty="0" smtClean="0"/>
              <a:t>sastanke.</a:t>
            </a:r>
            <a:endParaRPr lang="hr-H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Unist</a:t>
            </a:r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tehnološki park d.o.o.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projekta:		</a:t>
            </a:r>
            <a:r>
              <a:rPr lang="hr-HR" b="1" dirty="0"/>
              <a:t>Razvoj poduzetničkog inkubatora za visoke tehnologije Sveučilišta u Splitu</a:t>
            </a:r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20.000.000,00 HRK</a:t>
            </a:r>
            <a:r>
              <a:rPr lang="hr-HR" dirty="0" smtClean="0"/>
              <a:t>	</a:t>
            </a:r>
            <a:endParaRPr lang="hr-HR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19.831.733,13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</a:t>
            </a:r>
            <a:r>
              <a:rPr lang="hr-HR" dirty="0" smtClean="0"/>
              <a:t>:	</a:t>
            </a:r>
            <a:r>
              <a:rPr lang="hr-HR" b="1" dirty="0" smtClean="0"/>
              <a:t>Split, Splitsko-dalmatinska županija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pPr algn="just"/>
            <a:r>
              <a:rPr lang="hr-HR" b="1" dirty="0"/>
              <a:t>R</a:t>
            </a:r>
            <a:r>
              <a:rPr lang="vi-VN" b="1" dirty="0" smtClean="0"/>
              <a:t>ekonstrukcijom </a:t>
            </a:r>
            <a:r>
              <a:rPr lang="vi-VN" b="1" dirty="0"/>
              <a:t>i </a:t>
            </a:r>
            <a:r>
              <a:rPr lang="vi-VN" b="1" dirty="0" smtClean="0"/>
              <a:t>prenamjen</a:t>
            </a:r>
            <a:r>
              <a:rPr lang="hr-HR" b="1" dirty="0" smtClean="0"/>
              <a:t>om</a:t>
            </a:r>
            <a:r>
              <a:rPr lang="vi-VN" b="1" dirty="0" smtClean="0"/>
              <a:t> </a:t>
            </a:r>
            <a:r>
              <a:rPr lang="vi-VN" b="1" dirty="0"/>
              <a:t>postojeće zgrade studentskog </a:t>
            </a:r>
            <a:r>
              <a:rPr lang="vi-VN" b="1" dirty="0" smtClean="0"/>
              <a:t>doma</a:t>
            </a:r>
            <a:r>
              <a:rPr lang="hr-HR" b="1" dirty="0" smtClean="0"/>
              <a:t> </a:t>
            </a:r>
            <a:r>
              <a:rPr lang="vi-VN" b="1" dirty="0" smtClean="0"/>
              <a:t>u </a:t>
            </a:r>
            <a:r>
              <a:rPr lang="vi-VN" b="1" dirty="0"/>
              <a:t>zgradu koja će pružati kompletne usluge poduzetničkog inkubatora, s ciljem podrške poduzetnicima, studentima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diplomantima </a:t>
            </a:r>
            <a:r>
              <a:rPr lang="vi-VN" b="1" dirty="0"/>
              <a:t>kroz niz poslovnih usluga i resursa. Inkubator će prvenstveno biti okrenut specijaliziranim aktivnostima s tematskim fokusom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usmjerenjem </a:t>
            </a:r>
            <a:r>
              <a:rPr lang="vi-VN" b="1" dirty="0"/>
              <a:t>na područja nove (visoke) tehnologije koja prati rapidan napredak tehnologije </a:t>
            </a:r>
            <a:r>
              <a:rPr lang="vi-VN" b="1" dirty="0" smtClean="0"/>
              <a:t>u</a:t>
            </a:r>
            <a:r>
              <a:rPr lang="hr-HR" b="1" dirty="0" smtClean="0"/>
              <a:t> </a:t>
            </a:r>
            <a:r>
              <a:rPr lang="vi-VN" b="1" dirty="0" smtClean="0"/>
              <a:t>svijetu </a:t>
            </a:r>
            <a:r>
              <a:rPr lang="vi-VN" b="1" dirty="0"/>
              <a:t>i koja ide u korak s galopirajućim </a:t>
            </a:r>
            <a:r>
              <a:rPr lang="vi-VN" b="1" dirty="0" smtClean="0"/>
              <a:t>trendom</a:t>
            </a:r>
            <a:r>
              <a:rPr lang="hr-HR" b="1" dirty="0" smtClean="0"/>
              <a:t> </a:t>
            </a:r>
            <a:r>
              <a:rPr lang="vi-VN" b="1" dirty="0" smtClean="0"/>
              <a:t>globalizacije</a:t>
            </a:r>
            <a:r>
              <a:rPr lang="vi-VN" b="1" dirty="0"/>
              <a:t>. </a:t>
            </a:r>
            <a:endParaRPr lang="hr-H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Kutina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projekta:		</a:t>
            </a:r>
            <a:r>
              <a:rPr lang="hr-HR" b="1" dirty="0" smtClean="0"/>
              <a:t>Poduzetnički inkubator Kutina - PUNK</a:t>
            </a:r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 smtClean="0"/>
              <a:t>6.810.413,46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 smtClean="0"/>
              <a:t>6.523.014,01 HRK</a:t>
            </a:r>
          </a:p>
          <a:p>
            <a:endParaRPr lang="hr-HR" dirty="0" smtClean="0"/>
          </a:p>
          <a:p>
            <a:r>
              <a:rPr lang="hr-HR" dirty="0" smtClean="0"/>
              <a:t>Lokacija projekta:	</a:t>
            </a:r>
            <a:r>
              <a:rPr lang="hr-HR" b="1" dirty="0" smtClean="0"/>
              <a:t>Kutina, Sisačko-moslavačka županija</a:t>
            </a:r>
          </a:p>
          <a:p>
            <a:endParaRPr lang="hr-HR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/>
              <a:t>Prilagodbom </a:t>
            </a:r>
            <a:r>
              <a:rPr lang="vi-VN" b="1" dirty="0" smtClean="0"/>
              <a:t>poslovnog</a:t>
            </a:r>
            <a:r>
              <a:rPr lang="hr-HR" b="1" dirty="0" smtClean="0"/>
              <a:t> </a:t>
            </a:r>
            <a:r>
              <a:rPr lang="vi-VN" b="1" dirty="0" smtClean="0"/>
              <a:t>prostora </a:t>
            </a:r>
            <a:r>
              <a:rPr lang="vi-VN" b="1" dirty="0"/>
              <a:t>izgradit će se Poduzetnički inkubator Kutina (PUNK) namijenjen različitim kategorijama korisnika. PUNK će povećati broj </a:t>
            </a:r>
            <a:r>
              <a:rPr lang="vi-VN" b="1" dirty="0" smtClean="0"/>
              <a:t>usluga</a:t>
            </a:r>
            <a:r>
              <a:rPr lang="hr-HR" b="1" dirty="0" smtClean="0"/>
              <a:t> </a:t>
            </a:r>
            <a:r>
              <a:rPr lang="vi-VN" b="1" dirty="0" smtClean="0"/>
              <a:t>namijenjenih </a:t>
            </a:r>
            <a:r>
              <a:rPr lang="vi-VN" b="1" dirty="0"/>
              <a:t>poduzetnicima (najmovi poslovnih prostora, dvorane za sastanke,uredske opreme</a:t>
            </a:r>
            <a:r>
              <a:rPr lang="vi-VN" b="1" dirty="0" smtClean="0"/>
              <a:t>).</a:t>
            </a:r>
            <a:r>
              <a:rPr lang="hr-HR" b="1" dirty="0" smtClean="0"/>
              <a:t> </a:t>
            </a:r>
            <a:r>
              <a:rPr lang="vi-VN" b="1" dirty="0" smtClean="0"/>
              <a:t>PUNK </a:t>
            </a:r>
            <a:r>
              <a:rPr lang="vi-VN" b="1" dirty="0"/>
              <a:t>će postati mjesto namijenjeno </a:t>
            </a:r>
            <a:r>
              <a:rPr lang="vi-VN" b="1" dirty="0" smtClean="0"/>
              <a:t>potpori</a:t>
            </a:r>
            <a:r>
              <a:rPr lang="hr-HR" b="1" dirty="0" smtClean="0"/>
              <a:t> </a:t>
            </a:r>
            <a:r>
              <a:rPr lang="vi-VN" b="1" dirty="0" smtClean="0"/>
              <a:t>razvoja </a:t>
            </a:r>
            <a:r>
              <a:rPr lang="vi-VN" b="1" dirty="0"/>
              <a:t>MSP-a na području Grada.Ciljevi projekta te ujedno i rezultati projekta su</a:t>
            </a:r>
            <a:r>
              <a:rPr lang="vi-VN" b="1" dirty="0" smtClean="0"/>
              <a:t>:</a:t>
            </a:r>
            <a:endParaRPr lang="hr-HR" b="1" dirty="0" smtClean="0"/>
          </a:p>
          <a:p>
            <a:pPr algn="just"/>
            <a:r>
              <a:rPr lang="vi-VN" b="1" dirty="0" smtClean="0"/>
              <a:t>1.Izrađen </a:t>
            </a:r>
            <a:r>
              <a:rPr lang="vi-VN" b="1" dirty="0"/>
              <a:t>i opremljen PUNK</a:t>
            </a:r>
            <a:r>
              <a:rPr lang="vi-VN" b="1" dirty="0" smtClean="0"/>
              <a:t>,</a:t>
            </a:r>
            <a:endParaRPr lang="hr-HR" b="1" dirty="0" smtClean="0"/>
          </a:p>
          <a:p>
            <a:pPr algn="just"/>
            <a:r>
              <a:rPr lang="vi-VN" b="1" dirty="0" smtClean="0"/>
              <a:t>2.PUNK </a:t>
            </a:r>
            <a:r>
              <a:rPr lang="vi-VN" b="1" dirty="0"/>
              <a:t>je prepoznat i </a:t>
            </a:r>
            <a:r>
              <a:rPr lang="vi-VN" b="1" dirty="0" smtClean="0"/>
              <a:t>prihvaćen</a:t>
            </a:r>
            <a:r>
              <a:rPr lang="hr-HR" b="1" dirty="0" smtClean="0"/>
              <a:t> </a:t>
            </a:r>
            <a:r>
              <a:rPr lang="vi-VN" b="1" dirty="0" smtClean="0"/>
              <a:t>u </a:t>
            </a:r>
            <a:r>
              <a:rPr lang="vi-VN" b="1" dirty="0"/>
              <a:t>lokalnoj poduzetničkoj zajednici</a:t>
            </a:r>
            <a:r>
              <a:rPr lang="vi-VN" b="1" dirty="0" smtClean="0"/>
              <a:t>,</a:t>
            </a:r>
            <a:endParaRPr lang="hr-HR" b="1" dirty="0" smtClean="0"/>
          </a:p>
          <a:p>
            <a:pPr algn="just"/>
            <a:r>
              <a:rPr lang="vi-VN" b="1" dirty="0" smtClean="0"/>
              <a:t>3.PUNK </a:t>
            </a:r>
            <a:r>
              <a:rPr lang="vi-VN" b="1" dirty="0"/>
              <a:t>nudi niz usluga namijenjenih MSP-ima.</a:t>
            </a:r>
            <a:endParaRPr lang="hr-H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Požega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projekta:		</a:t>
            </a:r>
            <a:r>
              <a:rPr lang="hr-HR" b="1" dirty="0"/>
              <a:t>Poduzetnički inkubator Požega</a:t>
            </a:r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18.642.984,00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17.400.054,70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</a:t>
            </a:r>
            <a:r>
              <a:rPr lang="hr-HR" dirty="0" smtClean="0"/>
              <a:t>:	</a:t>
            </a:r>
            <a:r>
              <a:rPr lang="hr-HR" b="1" dirty="0"/>
              <a:t>P</a:t>
            </a:r>
            <a:r>
              <a:rPr lang="hr-HR" b="1" dirty="0" smtClean="0"/>
              <a:t>ožega, Požeško-slavonska županija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pPr algn="just"/>
            <a:r>
              <a:rPr lang="hr-HR" b="1" dirty="0"/>
              <a:t>Projekt podrazumijeva </a:t>
            </a:r>
            <a:r>
              <a:rPr lang="hr-HR" b="1" dirty="0" smtClean="0"/>
              <a:t>razvoj moderne </a:t>
            </a:r>
            <a:r>
              <a:rPr lang="hr-HR" b="1" dirty="0"/>
              <a:t>i pristupačne čvrste poslovne infrastrukture, da se podigne nivo poduzetničkih znanja, da se poduzetnici početnici povežu s </a:t>
            </a:r>
            <a:r>
              <a:rPr lang="hr-HR" b="1" dirty="0" smtClean="0"/>
              <a:t>izvorom znanja </a:t>
            </a:r>
            <a:r>
              <a:rPr lang="hr-HR" b="1" dirty="0"/>
              <a:t>i kapitala, da se poveća stopa preživljavanja poduzeća na tržištu, da se podigne nivo svijesti o važnosti samozapošljavanja i </a:t>
            </a:r>
            <a:r>
              <a:rPr lang="hr-HR" b="1" dirty="0" smtClean="0"/>
              <a:t>poduzetništva te </a:t>
            </a:r>
            <a:r>
              <a:rPr lang="hr-HR" b="1" dirty="0"/>
              <a:t>da svi akteri zajednički planiraju i provode moderne razvojne politike vezane za poduzetništvo.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1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Industrijski park Nova Gradiška d.o.o.</a:t>
            </a:r>
            <a:endParaRPr lang="hr-H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271" y="660003"/>
            <a:ext cx="8783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projekta:		</a:t>
            </a:r>
            <a:r>
              <a:rPr lang="hr-HR" b="1" dirty="0"/>
              <a:t>TEHNOLOŠKI INKUBATOR NOVA GRADIŠKA</a:t>
            </a:r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29.847.343,00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19.999.999,00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</a:t>
            </a:r>
            <a:r>
              <a:rPr lang="hr-HR" dirty="0" smtClean="0"/>
              <a:t>: 	</a:t>
            </a:r>
            <a:r>
              <a:rPr lang="hr-HR" b="1" dirty="0" smtClean="0"/>
              <a:t>Nova Gradiška</a:t>
            </a:r>
            <a:r>
              <a:rPr lang="hr-HR" b="1" dirty="0"/>
              <a:t>, </a:t>
            </a:r>
            <a:r>
              <a:rPr lang="hr-HR" b="1" dirty="0" smtClean="0"/>
              <a:t>Brodsko-posavska županija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pPr algn="just"/>
            <a:r>
              <a:rPr lang="hr-HR" b="1" dirty="0"/>
              <a:t>Svrha projekta TEHNOLOŠKI INKUBATOR NOVA GRADIŠKA je razvoj visoko kvalitetne poduzetničko poslovne infrastrukture kao osnove </a:t>
            </a:r>
            <a:r>
              <a:rPr lang="hr-HR" b="1" dirty="0" smtClean="0"/>
              <a:t>za razvoj </a:t>
            </a:r>
            <a:r>
              <a:rPr lang="hr-HR" b="1" dirty="0"/>
              <a:t>poduzetništva i privlačenje investicija temeljenih na inovacijama, znanju i naprednim tehnologijama, koje omogućava stvaranje </a:t>
            </a:r>
            <a:r>
              <a:rPr lang="hr-HR" b="1" dirty="0" smtClean="0"/>
              <a:t>visokokvalitetnih </a:t>
            </a:r>
            <a:r>
              <a:rPr lang="hr-HR" b="1" dirty="0"/>
              <a:t>radnih mjesta, s posebnim naglaskom na učinkovito upravljanje okolišem i </a:t>
            </a:r>
            <a:r>
              <a:rPr lang="hr-HR" b="1" dirty="0" smtClean="0"/>
              <a:t>resursima. Projekt </a:t>
            </a:r>
            <a:r>
              <a:rPr lang="hr-HR" b="1" dirty="0"/>
              <a:t>se realizira s općim ciljem doprinosa pametnom i održivom regionalnom razvoju i poboljšanju razine konkurentnosti Brodsko </a:t>
            </a:r>
            <a:r>
              <a:rPr lang="hr-HR" b="1" dirty="0" smtClean="0"/>
              <a:t>posavske županije </a:t>
            </a:r>
            <a:r>
              <a:rPr lang="hr-HR" b="1" dirty="0"/>
              <a:t>i šire regije razvojem visokotehnoloških tvrtki i privlačenjem visokotehnoloških ulaganja. </a:t>
            </a:r>
            <a:r>
              <a:rPr lang="hr-HR" b="1" dirty="0" smtClean="0"/>
              <a:t>Razvojem ove infrastrukture </a:t>
            </a:r>
            <a:r>
              <a:rPr lang="hr-HR" b="1" dirty="0"/>
              <a:t>stvaraju se uvjeti za intenzivni razvoj postojećih i osnivanje novih tvrtki utemeljenih na znanju i novim </a:t>
            </a:r>
            <a:r>
              <a:rPr lang="hr-HR" b="1" dirty="0" smtClean="0"/>
              <a:t>tehnologijama te privlačenjem </a:t>
            </a:r>
            <a:r>
              <a:rPr lang="hr-HR" b="1" dirty="0"/>
              <a:t>investicija u sektore visoke tehnologije.</a:t>
            </a:r>
          </a:p>
        </p:txBody>
      </p:sp>
    </p:spTree>
    <p:extLst>
      <p:ext uri="{BB962C8B-B14F-4D97-AF65-F5344CB8AC3E}">
        <p14:creationId xmlns:p14="http://schemas.microsoft.com/office/powerpoint/2010/main" val="215992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Vinkovci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projekta:		</a:t>
            </a:r>
            <a:r>
              <a:rPr lang="hr-HR" b="1" dirty="0"/>
              <a:t>Poduzetnički inkubator Vinkovci</a:t>
            </a:r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21.352.779,28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20.000.000,00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</a:t>
            </a:r>
            <a:r>
              <a:rPr lang="hr-HR" dirty="0" smtClean="0"/>
              <a:t>:</a:t>
            </a:r>
            <a:r>
              <a:rPr lang="hr-HR" dirty="0"/>
              <a:t>	</a:t>
            </a:r>
            <a:r>
              <a:rPr lang="hr-HR" b="1" dirty="0"/>
              <a:t>Vinkovci, </a:t>
            </a:r>
            <a:r>
              <a:rPr lang="hr-HR" b="1" dirty="0" smtClean="0"/>
              <a:t>Vukovarsko-srijemska županija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pPr algn="just"/>
            <a:r>
              <a:rPr lang="vi-VN" b="1" dirty="0"/>
              <a:t>Svrha projekta Poduzetnički inkubator Vinkovci je poboljšanje dostupnosti poduzetničke poslovne infrastrukture i poslovnih usluga malim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srednjim </a:t>
            </a:r>
            <a:r>
              <a:rPr lang="vi-VN" b="1" dirty="0"/>
              <a:t>poduzetnicima s ciljem njihovog olakšanog rasta i razvoja i stvaranja mogućnosti za otvaranje novih radnih mjesta na području </a:t>
            </a:r>
            <a:r>
              <a:rPr lang="vi-VN" b="1" dirty="0" smtClean="0"/>
              <a:t>Grada</a:t>
            </a:r>
            <a:r>
              <a:rPr lang="hr-HR" b="1" dirty="0" smtClean="0"/>
              <a:t> </a:t>
            </a:r>
            <a:r>
              <a:rPr lang="vi-VN" b="1" dirty="0" smtClean="0"/>
              <a:t>Vinkovaca </a:t>
            </a:r>
            <a:r>
              <a:rPr lang="vi-VN" b="1" dirty="0"/>
              <a:t>i VSŽ. Izgradnjom Poduzetničkog inkubatora Vinkovci </a:t>
            </a:r>
            <a:r>
              <a:rPr lang="vi-VN" b="1" dirty="0" smtClean="0"/>
              <a:t>osigurat </a:t>
            </a:r>
            <a:r>
              <a:rPr lang="vi-VN" b="1" dirty="0"/>
              <a:t>će se standardizirani poslovni prostori visoke </a:t>
            </a:r>
            <a:r>
              <a:rPr lang="vi-VN" b="1" dirty="0" smtClean="0"/>
              <a:t>opremljenosti</a:t>
            </a:r>
            <a:r>
              <a:rPr lang="hr-HR" b="1" dirty="0" smtClean="0"/>
              <a:t> </a:t>
            </a:r>
            <a:r>
              <a:rPr lang="vi-VN" b="1" dirty="0" smtClean="0"/>
              <a:t>prilagođeni </a:t>
            </a:r>
            <a:r>
              <a:rPr lang="vi-VN" b="1" dirty="0"/>
              <a:t>potrebama poduzetnika, kao i stručna podrška poslovnog savjetovanja, edukacije, </a:t>
            </a:r>
            <a:r>
              <a:rPr lang="vi-VN" b="1" dirty="0" smtClean="0"/>
              <a:t>povezivanja</a:t>
            </a:r>
            <a:r>
              <a:rPr lang="hr-HR" b="1" dirty="0" smtClean="0"/>
              <a:t> </a:t>
            </a:r>
            <a:r>
              <a:rPr lang="vi-VN" b="1" dirty="0" smtClean="0"/>
              <a:t>poduzetnicima </a:t>
            </a:r>
            <a:r>
              <a:rPr lang="vi-VN" b="1" dirty="0"/>
              <a:t>početnicima u početnim i najkritičnijim fazama razvoja poduzeća, čime će se povećat broj tvrtki koje opstaju na tržištu, </a:t>
            </a:r>
            <a:r>
              <a:rPr lang="vi-VN" b="1" dirty="0" smtClean="0"/>
              <a:t>povećati</a:t>
            </a:r>
            <a:r>
              <a:rPr lang="hr-HR" b="1" dirty="0" smtClean="0"/>
              <a:t> </a:t>
            </a:r>
            <a:r>
              <a:rPr lang="vi-VN" b="1" dirty="0" smtClean="0"/>
              <a:t>stopa </a:t>
            </a:r>
            <a:r>
              <a:rPr lang="vi-VN" b="1" dirty="0"/>
              <a:t>preživljavanja start-up tvrtki i potaknuti njihov rast i razvoj. </a:t>
            </a:r>
            <a:endParaRPr lang="hr-H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99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Ličko-senjska županija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</a:t>
            </a:r>
            <a:r>
              <a:rPr lang="hr-HR" dirty="0" smtClean="0"/>
              <a:t>:	</a:t>
            </a:r>
            <a:r>
              <a:rPr lang="hr-HR" dirty="0"/>
              <a:t>	</a:t>
            </a:r>
            <a:r>
              <a:rPr lang="hr-HR" b="1" dirty="0"/>
              <a:t>Razvojni centar Ličko-senjske </a:t>
            </a:r>
            <a:r>
              <a:rPr lang="hr-HR" b="1" dirty="0" smtClean="0"/>
              <a:t>županije</a:t>
            </a:r>
          </a:p>
          <a:p>
            <a:endParaRPr lang="hr-HR" b="1" dirty="0"/>
          </a:p>
          <a:p>
            <a:r>
              <a:rPr lang="hr-HR" dirty="0"/>
              <a:t>Vrijednost projekta:	</a:t>
            </a:r>
            <a:r>
              <a:rPr lang="hr-HR" b="1" dirty="0" smtClean="0"/>
              <a:t>18.998.571,52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18.608.890,41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projekta: 	</a:t>
            </a:r>
            <a:r>
              <a:rPr lang="hr-HR" b="1" dirty="0" smtClean="0"/>
              <a:t>Gospić, Ličko-senjska županija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pPr algn="just"/>
            <a:r>
              <a:rPr lang="hr-HR" b="1" dirty="0"/>
              <a:t>Svrha ovog projekta je uspostava Razvojnog centra Ličko-senjske županije kao središnjeg mjesta za poticanje i razvoj poduzetništva </a:t>
            </a:r>
            <a:r>
              <a:rPr lang="hr-HR" b="1" dirty="0" smtClean="0"/>
              <a:t>i samozapošljavanja </a:t>
            </a:r>
            <a:r>
              <a:rPr lang="hr-HR" b="1" dirty="0"/>
              <a:t>te lokalni razvoj putem kojeg će se poduzetnicima početnicima, postojećim poduzetnicima i investitorima na području </a:t>
            </a:r>
            <a:r>
              <a:rPr lang="hr-HR" b="1" dirty="0" smtClean="0"/>
              <a:t>Županije osigurati </a:t>
            </a:r>
            <a:r>
              <a:rPr lang="hr-HR" b="1" dirty="0"/>
              <a:t>dostupnost informacija, inkubacija, akceleracija te stručna i tehnička podrška za realizaciju njihovih poslovnih ideja. Projekt </a:t>
            </a:r>
            <a:r>
              <a:rPr lang="hr-HR" b="1" dirty="0" smtClean="0"/>
              <a:t>izravno doprinosi </a:t>
            </a:r>
            <a:r>
              <a:rPr lang="hr-HR" b="1" dirty="0"/>
              <a:t>jačanju gospodarskog razvoja Ličko-senjske županije, kao i jačanju regionalne konkurentnosti kroz povećanje broja </a:t>
            </a:r>
            <a:r>
              <a:rPr lang="hr-HR" b="1" dirty="0" smtClean="0"/>
              <a:t>poduzetnika, stvaranje </a:t>
            </a:r>
            <a:r>
              <a:rPr lang="hr-HR" b="1" dirty="0"/>
              <a:t>novih radnih mjesta i razvoj dinamične poduzetničke klime čime u potpunosti odgovara ciljevima Poziva</a:t>
            </a:r>
            <a:r>
              <a:rPr lang="hr-HR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3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Tehnološki park Varaždin d.o.o.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hr-HR" b="1" dirty="0"/>
              <a:t>Rekonstrukcija i opremanje Tehnološkog parka Varaždin</a:t>
            </a:r>
            <a:r>
              <a:rPr lang="hr-HR" dirty="0" smtClean="0"/>
              <a:t>		</a:t>
            </a:r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 smtClean="0"/>
              <a:t>16.502.301,00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16.502.301,00 </a:t>
            </a:r>
            <a:r>
              <a:rPr lang="hr-HR" b="1" dirty="0" smtClean="0"/>
              <a:t>HRK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Lokacija projekta:	</a:t>
            </a:r>
            <a:r>
              <a:rPr lang="hr-HR" b="1" dirty="0" smtClean="0"/>
              <a:t>Varaždin, Varaždinska županija</a:t>
            </a:r>
          </a:p>
          <a:p>
            <a:endParaRPr lang="hr-HR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b="1" dirty="0"/>
              <a:t>Projekt „Rekonstrukcija i opremanje Tehnološkog parka Varaždin“ želi riješiti probleme nedovoljnih i neadekvatnih kapaciteta za inkubaciju </a:t>
            </a:r>
            <a:r>
              <a:rPr lang="hr-HR" b="1" dirty="0" smtClean="0"/>
              <a:t>i smještaj </a:t>
            </a:r>
            <a:r>
              <a:rPr lang="hr-HR" b="1" dirty="0"/>
              <a:t>inovativnih poduzeća u JLS te njihovu nedostupnost adekvatnoj suvremenoj opremi i nedovoljnu razinu kompetencija i iskustva za </a:t>
            </a:r>
            <a:r>
              <a:rPr lang="hr-HR" b="1" dirty="0" smtClean="0"/>
              <a:t>rad na </a:t>
            </a:r>
            <a:r>
              <a:rPr lang="hr-HR" b="1" dirty="0"/>
              <a:t>njoj. Glavne ciljne skupine projekta su inovativne tvrtke koje posluju duže od tri godine i inovativne tvrtke koje posluju manje od tri godine. </a:t>
            </a:r>
            <a:r>
              <a:rPr lang="hr-HR" b="1" dirty="0" smtClean="0"/>
              <a:t>Dodatne ciljne </a:t>
            </a:r>
            <a:r>
              <a:rPr lang="hr-HR" b="1" dirty="0"/>
              <a:t>skupine su studenti, kreativci, inovatori i izumitelji s potencijalom i tendencijom osnivanja vlastitih poduzeća. Ovim projektom osigurat </a:t>
            </a:r>
            <a:r>
              <a:rPr lang="hr-HR" b="1" dirty="0" smtClean="0"/>
              <a:t>će se </a:t>
            </a:r>
            <a:r>
              <a:rPr lang="hr-HR" b="1" dirty="0"/>
              <a:t>potrebna infrastruktura za njihovu inkubaciju odnosno smještaj te pristup ranije navedenoj suvremenoj opremi.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Razvojna agencija Šibensko-kninske županije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hr-HR" b="1" dirty="0"/>
              <a:t>Rekonstrukcija i opremanje poduzetničke poslovne infrastrukture </a:t>
            </a:r>
            <a:endParaRPr lang="hr-HR" b="1" dirty="0" smtClean="0"/>
          </a:p>
          <a:p>
            <a:r>
              <a:rPr lang="hr-HR" b="1" dirty="0"/>
              <a:t>	</a:t>
            </a:r>
            <a:r>
              <a:rPr lang="hr-HR" b="1" dirty="0" smtClean="0"/>
              <a:t>			"Adriatic </a:t>
            </a:r>
            <a:r>
              <a:rPr lang="hr-HR" b="1" dirty="0" err="1"/>
              <a:t>Business</a:t>
            </a:r>
            <a:r>
              <a:rPr lang="hr-HR" b="1" dirty="0"/>
              <a:t> Centre - ABC"</a:t>
            </a:r>
            <a:endParaRPr lang="hr-HR" b="1" dirty="0" smtClean="0"/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 smtClean="0"/>
              <a:t>19.989.485,60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 smtClean="0"/>
              <a:t>19.989.485,60 HRK</a:t>
            </a:r>
          </a:p>
          <a:p>
            <a:endParaRPr lang="hr-HR" dirty="0" smtClean="0"/>
          </a:p>
          <a:p>
            <a:r>
              <a:rPr lang="hr-HR" dirty="0" smtClean="0"/>
              <a:t>Lokacija projekta:	</a:t>
            </a:r>
            <a:r>
              <a:rPr lang="hr-HR" b="1" dirty="0" smtClean="0"/>
              <a:t>Šibenik, Šibensko-kninska županija</a:t>
            </a:r>
          </a:p>
          <a:p>
            <a:endParaRPr lang="hr-HR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b="1" dirty="0"/>
              <a:t>Ključni problemi koje projekt adresira su nedostupnost kvalitetne poduzetničke infrastrukture za podršku poduzetnicima u fazi akceleracije, kao </a:t>
            </a:r>
            <a:r>
              <a:rPr lang="hr-HR" b="1" dirty="0" smtClean="0"/>
              <a:t>i nepostojanje </a:t>
            </a:r>
            <a:r>
              <a:rPr lang="hr-HR" b="1" dirty="0"/>
              <a:t>sustavne podrške za privlačenje investicija te nedostatne podrške poduzetnicima u fazi inkubacije za specifične </a:t>
            </a:r>
            <a:r>
              <a:rPr lang="hr-HR" b="1" dirty="0" smtClean="0"/>
              <a:t>djelatnosti (marketing</a:t>
            </a:r>
            <a:r>
              <a:rPr lang="hr-HR" b="1" dirty="0"/>
              <a:t>, dizajn, audio-video produkcija). Pružanjem usluga visokokvalitetne poduzetničke infrastrukture poduzetnicima i PPI-ima </a:t>
            </a:r>
            <a:r>
              <a:rPr lang="hr-HR" b="1" dirty="0" smtClean="0"/>
              <a:t>u pozitivnom </a:t>
            </a:r>
            <a:r>
              <a:rPr lang="hr-HR" b="1" dirty="0"/>
              <a:t>poslovnom okruženju, projekt će potaknuti ekonomski uspjeh i gospodarski rast kako Šibensko-kninske županije, tako i </a:t>
            </a:r>
            <a:r>
              <a:rPr lang="hr-HR" b="1" dirty="0" smtClean="0"/>
              <a:t>cijele jadranske </a:t>
            </a:r>
            <a:r>
              <a:rPr lang="hr-HR" b="1" dirty="0"/>
              <a:t>Hrvatske.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1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</a:t>
            </a:r>
            <a:r>
              <a:rPr lang="hr-H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Šibenik </a:t>
            </a:r>
            <a:endParaRPr lang="hr-H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866" y="700336"/>
            <a:ext cx="8783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Naziv </a:t>
            </a:r>
            <a:r>
              <a:rPr lang="hr-H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</a:t>
            </a:r>
            <a:r>
              <a:rPr lang="hr-H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		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Centar 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nove tehnologije i poduzetništvo 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‘Trokut’</a:t>
            </a:r>
          </a:p>
          <a:p>
            <a:endParaRPr lang="hr-H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 projekta</a:t>
            </a:r>
            <a:r>
              <a:rPr lang="hr-H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hr-H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27.722.245,10 HRK</a:t>
            </a:r>
            <a:r>
              <a:rPr lang="hr-H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hr-H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Iznos potpore</a:t>
            </a:r>
            <a:r>
              <a:rPr lang="hr-H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  <a:r>
              <a:rPr lang="hr-H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20.000.000,00 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HRK</a:t>
            </a:r>
            <a:endParaRPr lang="hr-HR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Lokacija projekta:		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Šibenik, Šibensko-kninska županija</a:t>
            </a:r>
          </a:p>
          <a:p>
            <a:endParaRPr lang="hr-H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PROJEKTA</a:t>
            </a:r>
            <a:r>
              <a:rPr lang="hr-H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r-H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Centar za nove tehnologije i poduzetništvo </a:t>
            </a:r>
            <a:r>
              <a:rPr lang="pl-PL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‚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Trokut’ 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 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centralno mjesto 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pružanje novih 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kvalitetnijih usluga za rast i razvoj MSP-ova i PPI-a, 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povećat će kapacitete 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inkubaciju, 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će mjesto 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umrežavanja dionika start-up/poduzetničkog 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ekosustava kroz 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</a:t>
            </a:r>
            <a:r>
              <a:rPr lang="hr-HR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coworking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prostora, </a:t>
            </a:r>
            <a:r>
              <a:rPr lang="hr-HR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prostora</a:t>
            </a:r>
            <a:r>
              <a:rPr lang="hr-H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testiranje proizvoda – </a:t>
            </a:r>
            <a:r>
              <a:rPr lang="hr-HR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 ciljani i kontinuirani </a:t>
            </a:r>
            <a:r>
              <a:rPr lang="hr-HR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  <a:r>
              <a:rPr lang="hr-H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67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Samobor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189" y="628328"/>
            <a:ext cx="8783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hr-HR" b="1" dirty="0"/>
              <a:t>MALI </a:t>
            </a:r>
            <a:r>
              <a:rPr lang="hr-HR" b="1" dirty="0" smtClean="0"/>
              <a:t>TEHNOPOLIS </a:t>
            </a:r>
            <a:r>
              <a:rPr lang="hr-HR" b="1" dirty="0"/>
              <a:t>SAMOBOR</a:t>
            </a:r>
            <a:r>
              <a:rPr lang="hr-HR" dirty="0" smtClean="0"/>
              <a:t>		</a:t>
            </a:r>
          </a:p>
          <a:p>
            <a:endParaRPr lang="hr-HR" dirty="0" smtClean="0"/>
          </a:p>
          <a:p>
            <a:r>
              <a:rPr lang="hr-HR" dirty="0" smtClean="0"/>
              <a:t>Vrijednost projekta:</a:t>
            </a:r>
            <a:r>
              <a:rPr lang="hr-HR" dirty="0"/>
              <a:t>	</a:t>
            </a:r>
            <a:r>
              <a:rPr lang="hr-HR" b="1" dirty="0" smtClean="0"/>
              <a:t>21.638.344,40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 smtClean="0"/>
              <a:t>19.490.552,00 HRK</a:t>
            </a:r>
          </a:p>
          <a:p>
            <a:endParaRPr lang="hr-HR" dirty="0" smtClean="0"/>
          </a:p>
          <a:p>
            <a:r>
              <a:rPr lang="hr-HR" dirty="0" smtClean="0"/>
              <a:t>Lokacija </a:t>
            </a:r>
            <a:r>
              <a:rPr lang="hr-HR" dirty="0"/>
              <a:t>projekta:	</a:t>
            </a:r>
            <a:r>
              <a:rPr lang="hr-HR" b="1" dirty="0"/>
              <a:t>Samobor, </a:t>
            </a:r>
            <a:r>
              <a:rPr lang="hr-HR" b="1" dirty="0" smtClean="0"/>
              <a:t>Zagrebačka županija</a:t>
            </a:r>
            <a:r>
              <a:rPr lang="hr-HR" dirty="0" smtClean="0"/>
              <a:t>	</a:t>
            </a:r>
          </a:p>
          <a:p>
            <a:endParaRPr lang="hr-HR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/>
              <a:t>Projekt Mali Tehnopolis Samobor uključuje rekonstrukciju, opremanje i stavljanje u funkciju postojećih građevina na prostoru bivše vojarne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njihovu </a:t>
            </a:r>
            <a:r>
              <a:rPr lang="vi-VN" b="1" dirty="0"/>
              <a:t>prenamjenu u višenamjensko središte poduzetničkog razvoja Zagrebačke županije, a posebice Samoborskog kraja. </a:t>
            </a:r>
            <a:r>
              <a:rPr lang="vi-VN" b="1" dirty="0" smtClean="0"/>
              <a:t>MTS </a:t>
            </a:r>
            <a:r>
              <a:rPr lang="vi-VN" b="1" dirty="0"/>
              <a:t>će imati višestruku funkciju – poduzetničkog inkubatora za poduzetnike početnike te pružatelja poduzetničkih potpornih usluga kroz </a:t>
            </a:r>
            <a:r>
              <a:rPr lang="vi-VN" b="1" dirty="0" smtClean="0"/>
              <a:t>najam</a:t>
            </a:r>
            <a:r>
              <a:rPr lang="hr-HR" b="1" dirty="0" smtClean="0"/>
              <a:t> </a:t>
            </a:r>
            <a:r>
              <a:rPr lang="vi-VN" b="1" dirty="0" smtClean="0"/>
              <a:t>prostrora</a:t>
            </a:r>
            <a:r>
              <a:rPr lang="vi-VN" b="1" dirty="0"/>
              <a:t>, korištenje zajedničkih dvorana (za sastanke, kafeterija, učionice, multimedijalna dvorana i sl</a:t>
            </a:r>
            <a:r>
              <a:rPr lang="vi-VN" b="1" dirty="0" smtClean="0"/>
              <a:t>.),</a:t>
            </a:r>
            <a:r>
              <a:rPr lang="hr-HR" b="1" dirty="0" smtClean="0"/>
              <a:t> </a:t>
            </a:r>
            <a:r>
              <a:rPr lang="vi-VN" b="1" dirty="0" smtClean="0"/>
              <a:t>edukacija </a:t>
            </a:r>
            <a:r>
              <a:rPr lang="vi-VN" b="1" dirty="0"/>
              <a:t>koje se odnose na </a:t>
            </a:r>
            <a:r>
              <a:rPr lang="vi-VN" b="1" dirty="0" smtClean="0"/>
              <a:t>poduzetničke</a:t>
            </a:r>
            <a:r>
              <a:rPr lang="hr-HR" b="1" dirty="0" smtClean="0"/>
              <a:t> </a:t>
            </a:r>
            <a:r>
              <a:rPr lang="vi-VN" b="1" dirty="0" smtClean="0"/>
              <a:t>vještine </a:t>
            </a:r>
            <a:r>
              <a:rPr lang="vi-VN" b="1" dirty="0"/>
              <a:t>i podizanje konkrentnosti poslovanja kroz korištenje tehnologija te mogućnosti korištenja aditivnih tehnologija u svojem poslovanju, </a:t>
            </a:r>
            <a:r>
              <a:rPr lang="vi-VN" b="1" dirty="0" smtClean="0"/>
              <a:t>s</a:t>
            </a:r>
            <a:r>
              <a:rPr lang="hr-HR" b="1" dirty="0" smtClean="0"/>
              <a:t> </a:t>
            </a:r>
            <a:r>
              <a:rPr lang="vi-VN" b="1" dirty="0" smtClean="0"/>
              <a:t>obzirom </a:t>
            </a:r>
            <a:r>
              <a:rPr lang="vi-VN" b="1" dirty="0"/>
              <a:t>da će MTS biti opremljen najnovijom generacijom industrijskog 3D printera i 3D skenera.</a:t>
            </a:r>
            <a:endParaRPr lang="hr-H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12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</a:t>
            </a:r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Tehnopolis</a:t>
            </a:r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d.o.o.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</a:t>
            </a:r>
            <a:r>
              <a:rPr lang="hr-HR" dirty="0" smtClean="0"/>
              <a:t>:		</a:t>
            </a:r>
            <a:r>
              <a:rPr lang="hr-HR" b="1" dirty="0" smtClean="0"/>
              <a:t>E-poslovni inkubator ‘</a:t>
            </a:r>
            <a:r>
              <a:rPr lang="hr-HR" b="1" dirty="0" err="1" smtClean="0"/>
              <a:t>Tera</a:t>
            </a:r>
            <a:r>
              <a:rPr lang="hr-HR" b="1" dirty="0" smtClean="0"/>
              <a:t>’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3.039.065,01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1.946.686,79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projekta:	</a:t>
            </a:r>
            <a:r>
              <a:rPr lang="hr-HR" b="1" dirty="0"/>
              <a:t>Osijek, </a:t>
            </a:r>
            <a:r>
              <a:rPr lang="hr-HR" b="1" dirty="0" smtClean="0"/>
              <a:t>Osječko-baranjska županija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r>
              <a:rPr lang="hr-HR" b="1" dirty="0" smtClean="0"/>
              <a:t>Projektom se planira poboljšati kvaliteta poduzetničko poslovne infrastrukture kroz adaptaciju i opremanje postojećeg poduzetničkog inkubatora TERA te povećati broj usluga koje pruža poduzetničko poslovna infrastruktura kroz nabavu opreme i softvera za uspostavljanje novih, dodatnih specijaliziranih usluga namijenjenih MSP-ovima.</a:t>
            </a:r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29" y="4592494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4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Općina Antunovac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projekta:		</a:t>
            </a:r>
            <a:r>
              <a:rPr lang="hr-HR" b="1" dirty="0" smtClean="0"/>
              <a:t>Poduzetnički inkubator i akcelerator Antunovac</a:t>
            </a:r>
            <a:r>
              <a:rPr lang="hr-HR" dirty="0" smtClean="0"/>
              <a:t>	</a:t>
            </a:r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 smtClean="0"/>
              <a:t>21.402.869,68 HRK</a:t>
            </a:r>
            <a:r>
              <a:rPr lang="hr-HR" dirty="0" smtClean="0"/>
              <a:t>	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 smtClean="0"/>
              <a:t>19.990.280,28 HRK</a:t>
            </a:r>
          </a:p>
          <a:p>
            <a:endParaRPr lang="hr-HR" dirty="0" smtClean="0"/>
          </a:p>
          <a:p>
            <a:r>
              <a:rPr lang="hr-HR" dirty="0" smtClean="0"/>
              <a:t>Lokacija projekta:	</a:t>
            </a:r>
            <a:r>
              <a:rPr lang="hr-HR" b="1" dirty="0" smtClean="0"/>
              <a:t>Antunovac, Osječko-baranjska županija</a:t>
            </a:r>
          </a:p>
          <a:p>
            <a:endParaRPr lang="hr-HR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b="1" dirty="0"/>
              <a:t>Projektno rješenje dizajnirano je u svrhe jačanja poduzetničkog okruženja u Općini Antunovac sa širim područjem te jačanja </a:t>
            </a:r>
            <a:r>
              <a:rPr lang="hr-HR" b="1" dirty="0" smtClean="0"/>
              <a:t>regionalne konkurentnosti </a:t>
            </a:r>
            <a:r>
              <a:rPr lang="hr-HR" b="1" dirty="0"/>
              <a:t>kroz poboljšanje dostupnosti poduzetničko poslovne infrastrukture MSP-ovima. Izgradnjom inovativne infrastrukture za </a:t>
            </a:r>
            <a:r>
              <a:rPr lang="hr-HR" b="1" dirty="0" smtClean="0"/>
              <a:t>jačanje poduzetničkog </a:t>
            </a:r>
            <a:r>
              <a:rPr lang="hr-HR" b="1" dirty="0"/>
              <a:t>kapaciteta, s ciljem privlačenja novih investicija stvoriti će se mogućnosti za povećanje stope zaposlenosti i doprinijeti </a:t>
            </a:r>
            <a:r>
              <a:rPr lang="hr-HR" b="1" dirty="0" smtClean="0"/>
              <a:t>razvoju dinamične </a:t>
            </a:r>
            <a:r>
              <a:rPr lang="hr-HR" b="1" dirty="0"/>
              <a:t>poduzetničke klime na području Osječko - baranjske županije u kojoj je evidentirana potreba za novom poduzetničkom infrastrukturom.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60409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79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Križevački poduzetnički centar d.o.o.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hr-HR" b="1" dirty="0"/>
              <a:t>Opremanje Razvojnog centra i tehnološkog parka Križevci</a:t>
            </a:r>
            <a:endParaRPr lang="hr-HR" b="1" dirty="0" smtClean="0"/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 smtClean="0"/>
              <a:t>1.617.437,12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 smtClean="0"/>
              <a:t>1.484.645,53 HRK</a:t>
            </a:r>
          </a:p>
          <a:p>
            <a:endParaRPr lang="hr-HR" dirty="0" smtClean="0"/>
          </a:p>
          <a:p>
            <a:r>
              <a:rPr lang="hr-HR" dirty="0" smtClean="0"/>
              <a:t>Lokacija </a:t>
            </a:r>
            <a:r>
              <a:rPr lang="hr-HR" dirty="0"/>
              <a:t>projekta:	</a:t>
            </a:r>
            <a:r>
              <a:rPr lang="hr-HR" b="1" dirty="0"/>
              <a:t>Križevci, </a:t>
            </a:r>
            <a:r>
              <a:rPr lang="hr-HR" b="1" dirty="0" smtClean="0"/>
              <a:t>Koprivničko-križevačka županija</a:t>
            </a:r>
            <a:r>
              <a:rPr lang="hr-HR" dirty="0" smtClean="0"/>
              <a:t>	</a:t>
            </a:r>
          </a:p>
          <a:p>
            <a:endParaRPr lang="hr-HR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 smtClean="0"/>
              <a:t>Ulaganjem </a:t>
            </a:r>
            <a:r>
              <a:rPr lang="vi-VN" b="1" dirty="0"/>
              <a:t>u poslovnu infrastrukturu olakšava se rast i razvoj MSP-a na području grada Križevaca i okolnih naselja i općina </a:t>
            </a:r>
            <a:r>
              <a:rPr lang="vi-VN" b="1" dirty="0" smtClean="0"/>
              <a:t>te</a:t>
            </a:r>
            <a:r>
              <a:rPr lang="hr-HR" b="1" dirty="0" smtClean="0"/>
              <a:t> </a:t>
            </a:r>
            <a:r>
              <a:rPr lang="vi-VN" b="1" dirty="0" smtClean="0"/>
              <a:t>se </a:t>
            </a:r>
            <a:r>
              <a:rPr lang="vi-VN" b="1" dirty="0"/>
              <a:t>stvaraju preduvjeti za privlačenje investicija i otvaranje novih radnih mjesta. Razvojni centar i tehnološki park Križevci želi biti </a:t>
            </a:r>
            <a:r>
              <a:rPr lang="vi-VN" b="1" dirty="0" smtClean="0"/>
              <a:t>pokretač</a:t>
            </a:r>
            <a:r>
              <a:rPr lang="hr-HR" b="1" dirty="0" smtClean="0"/>
              <a:t> </a:t>
            </a:r>
            <a:r>
              <a:rPr lang="vi-VN" b="1" dirty="0" smtClean="0"/>
              <a:t>gospodarskog </a:t>
            </a:r>
            <a:r>
              <a:rPr lang="vi-VN" b="1" dirty="0"/>
              <a:t>razvoja Križevaca, mjesto gdje će se razvijati poduzetništvo, osnivati nova poduzeća, rasti i razvijati postojeća, mjesto koje </a:t>
            </a:r>
            <a:r>
              <a:rPr lang="vi-VN" b="1" dirty="0" smtClean="0"/>
              <a:t>će</a:t>
            </a:r>
            <a:r>
              <a:rPr lang="hr-HR" b="1" dirty="0" smtClean="0"/>
              <a:t> </a:t>
            </a:r>
            <a:r>
              <a:rPr lang="vi-VN" b="1" dirty="0" smtClean="0"/>
              <a:t>privlačiti </a:t>
            </a:r>
            <a:r>
              <a:rPr lang="vi-VN" b="1" dirty="0"/>
              <a:t>poduzetnike iz drugih mjesta da dođu u Križevce, mjesto gdje će se stvarati inovativni proizvodi konkurentni na svjetskom </a:t>
            </a:r>
            <a:r>
              <a:rPr lang="vi-VN" b="1" dirty="0" smtClean="0"/>
              <a:t>tržištu,</a:t>
            </a:r>
            <a:r>
              <a:rPr lang="hr-HR" b="1" dirty="0" smtClean="0"/>
              <a:t> </a:t>
            </a:r>
            <a:r>
              <a:rPr lang="vi-VN" b="1" dirty="0" smtClean="0"/>
              <a:t>otvarati </a:t>
            </a:r>
            <a:r>
              <a:rPr lang="vi-VN" b="1" dirty="0"/>
              <a:t>nova radna mjesta, stvarati veza između obrazovnih i znanstvenih institucija i gospodarstva kroz nove razvojne projekte i stvarati</a:t>
            </a:r>
          </a:p>
          <a:p>
            <a:pPr algn="just"/>
            <a:r>
              <a:rPr lang="vi-VN" b="1" dirty="0"/>
              <a:t>pozitivna klima za dinamičan razvoj </a:t>
            </a:r>
            <a:r>
              <a:rPr lang="vi-VN" b="1" dirty="0" smtClean="0"/>
              <a:t>grada</a:t>
            </a:r>
            <a:r>
              <a:rPr lang="hr-HR" b="1" dirty="0" smtClean="0"/>
              <a:t>.</a:t>
            </a:r>
            <a:endParaRPr lang="hr-H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92494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5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Inovativni Zadar d.o.o.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hr-HR" b="1" dirty="0" err="1"/>
              <a:t>InZad</a:t>
            </a:r>
            <a:r>
              <a:rPr lang="hr-HR" b="1" dirty="0"/>
              <a:t> inkubator 2.0</a:t>
            </a:r>
            <a:endParaRPr lang="hr-HR" b="1" dirty="0" smtClean="0"/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 smtClean="0"/>
              <a:t>6.177.659,64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 smtClean="0"/>
              <a:t>6.177.659,64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/>
              <a:t>Zadar, </a:t>
            </a:r>
            <a:r>
              <a:rPr lang="hr-HR" b="1" dirty="0" smtClean="0"/>
              <a:t>Zadarska županija</a:t>
            </a:r>
          </a:p>
          <a:p>
            <a:endParaRPr lang="hr-HR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/>
              <a:t>Projektom InZad inkubator 2.0 se želi poboljšati platforma za pokretanje i početak rada MSP-ova i omogućiti bolja šansa za njihovu održivost </a:t>
            </a:r>
            <a:r>
              <a:rPr lang="vi-VN" b="1" dirty="0" smtClean="0"/>
              <a:t>na</a:t>
            </a:r>
            <a:r>
              <a:rPr lang="hr-HR" b="1" dirty="0" smtClean="0"/>
              <a:t> </a:t>
            </a:r>
            <a:r>
              <a:rPr lang="vi-VN" b="1" dirty="0" smtClean="0"/>
              <a:t>tržištu</a:t>
            </a:r>
            <a:r>
              <a:rPr lang="vi-VN" b="1" dirty="0"/>
              <a:t>. Osim što sama starost postojećeg inkubatora iziskuje određena ulaganja u njegovo održavanje s ciljem produljenja vijeka </a:t>
            </a:r>
            <a:r>
              <a:rPr lang="vi-VN" b="1" dirty="0" smtClean="0"/>
              <a:t>trajanja,</a:t>
            </a:r>
            <a:r>
              <a:rPr lang="hr-HR" b="1" dirty="0" smtClean="0"/>
              <a:t> </a:t>
            </a:r>
            <a:r>
              <a:rPr lang="vi-VN" b="1" dirty="0" smtClean="0"/>
              <a:t>promjene </a:t>
            </a:r>
            <a:r>
              <a:rPr lang="vi-VN" b="1" dirty="0"/>
              <a:t>u globalnoj i lokalnoj ekonomiji, novi načini poslovanja te strateška usmjerenost Grada Zadra ka poticanju određenih </a:t>
            </a:r>
            <a:r>
              <a:rPr lang="vi-VN" b="1" dirty="0" smtClean="0"/>
              <a:t>sektora</a:t>
            </a:r>
            <a:r>
              <a:rPr lang="hr-HR" b="1" dirty="0" smtClean="0"/>
              <a:t> </a:t>
            </a:r>
            <a:r>
              <a:rPr lang="vi-VN" b="1" dirty="0" smtClean="0"/>
              <a:t>zahtijevaju </a:t>
            </a:r>
            <a:r>
              <a:rPr lang="vi-VN" b="1" dirty="0"/>
              <a:t>odgovor u smislu modernizacije postojeće infrastrukture i prilagođavanja zahtjevima modernih poduzetnika.</a:t>
            </a:r>
            <a:endParaRPr lang="hr-H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60409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B46C43-B211-4017-8773-F508FAC249DE}" type="slidenum">
              <a:rPr lang="en-US" altLang="sr-Latn-R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331" y="2060526"/>
            <a:ext cx="50273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Želimo Vam puno uspjeha </a:t>
            </a:r>
          </a:p>
          <a:p>
            <a:pPr algn="ctr"/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provedbi projekata!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92494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</a:t>
            </a:r>
            <a:r>
              <a:rPr lang="hr-H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Trilj</a:t>
            </a:r>
            <a:endParaRPr lang="hr-H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866" y="700336"/>
            <a:ext cx="8783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Naziv </a:t>
            </a:r>
            <a:r>
              <a:rPr lang="hr-H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projekta: </a:t>
            </a:r>
            <a:r>
              <a:rPr lang="hr-H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‘POSLOVNO 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USLUŽNI CENTAR </a:t>
            </a: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3LJ’</a:t>
            </a:r>
          </a:p>
          <a:p>
            <a:endParaRPr lang="hr-H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 projekta:	</a:t>
            </a:r>
            <a:r>
              <a:rPr lang="hr-H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20.727.133,70 HRK</a:t>
            </a:r>
          </a:p>
          <a:p>
            <a:endParaRPr lang="hr-H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Iznos potpore:	</a:t>
            </a:r>
            <a:r>
              <a:rPr lang="hr-H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20.000.000,00 HRK</a:t>
            </a:r>
          </a:p>
          <a:p>
            <a:endParaRPr lang="hr-H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Lokacija projekta:		</a:t>
            </a:r>
            <a:r>
              <a:rPr lang="hr-HR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Trilj</a:t>
            </a: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Splitsko-dalmatinska županija</a:t>
            </a:r>
          </a:p>
          <a:p>
            <a:endParaRPr lang="hr-H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PROJEKTA:</a:t>
            </a:r>
          </a:p>
          <a:p>
            <a:pPr algn="just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Poslovno uslužni centar 3LJ pripremljen je kao integrirana poduzetnička infrastruktura koja u sebi objedinjava prostore za inkubaciju </a:t>
            </a: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akceleraciju 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poduzetnika (uredi inkubatora, proizvodno skladišni prostori, </a:t>
            </a:r>
            <a:r>
              <a:rPr lang="hr-H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funkcionalne prostore namijenjene stanarima </a:t>
            </a: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nestanarima</a:t>
            </a: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sastanke i edukacije (dvorana za sastanke, konferencijska dvorana), prostore za poduzetničke potporne institucije, </a:t>
            </a: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laboratorij, funkcionalne 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prostore namijenjene za konkretne poslovne djelatnosti a koje će koristiti stanari i </a:t>
            </a:r>
            <a:r>
              <a:rPr lang="hr-H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nestanari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mehaničarska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radionica, </a:t>
            </a:r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izložbeno prodajni 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prostor, bistro, trgovina </a:t>
            </a:r>
            <a:r>
              <a:rPr lang="hr-H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sasdnog</a:t>
            </a:r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poljoprivrednom materijala).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Razvojna agencija SI-MO-RA d.o.o.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projekta: </a:t>
            </a:r>
            <a:r>
              <a:rPr lang="hr-HR" dirty="0" smtClean="0"/>
              <a:t>		</a:t>
            </a:r>
            <a:r>
              <a:rPr lang="hr-HR" b="1" dirty="0" smtClean="0"/>
              <a:t>Stvaranje poticajnog </a:t>
            </a:r>
            <a:r>
              <a:rPr lang="hr-HR" b="1" dirty="0"/>
              <a:t>poduzetničkog okruženja u Sisačko-moslavačkoj </a:t>
            </a:r>
            <a:r>
              <a:rPr lang="hr-HR" b="1" dirty="0" smtClean="0"/>
              <a:t>županiji</a:t>
            </a:r>
          </a:p>
          <a:p>
            <a:r>
              <a:rPr lang="hr-HR" b="1" dirty="0" smtClean="0"/>
              <a:t>				osnivanjem </a:t>
            </a:r>
            <a:r>
              <a:rPr lang="hr-HR" b="1" dirty="0"/>
              <a:t>poduzetničkog </a:t>
            </a:r>
            <a:r>
              <a:rPr lang="hr-HR" b="1" dirty="0" smtClean="0"/>
              <a:t>inkubatora "PISMO-Novska</a:t>
            </a:r>
            <a:r>
              <a:rPr lang="hr-HR" b="1" dirty="0"/>
              <a:t>"</a:t>
            </a:r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24.973.058,02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19.945.333,33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</a:t>
            </a:r>
            <a:r>
              <a:rPr lang="hr-HR" dirty="0" smtClean="0"/>
              <a:t>:</a:t>
            </a:r>
            <a:r>
              <a:rPr lang="hr-HR" dirty="0"/>
              <a:t>	</a:t>
            </a:r>
            <a:r>
              <a:rPr lang="hr-HR" b="1" dirty="0" smtClean="0"/>
              <a:t>Novska, Sisačko-moslavačka </a:t>
            </a:r>
            <a:r>
              <a:rPr lang="hr-HR" b="1" dirty="0"/>
              <a:t>županija</a:t>
            </a:r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pPr algn="just"/>
            <a:r>
              <a:rPr lang="hr-HR" b="1" dirty="0" smtClean="0"/>
              <a:t>Poduzetnička infrastruktura </a:t>
            </a:r>
            <a:r>
              <a:rPr lang="hr-HR" b="1" dirty="0"/>
              <a:t>koja će u 26 funkcionalno-prostornih jedinica sadržavati </a:t>
            </a:r>
            <a:r>
              <a:rPr lang="hr-HR" b="1" dirty="0" smtClean="0"/>
              <a:t>svu potrebnu </a:t>
            </a:r>
            <a:r>
              <a:rPr lang="hr-HR" b="1" dirty="0"/>
              <a:t>opremu poput CNC stroja, 3D printera, glazbenog i filmskog studija te uz sav potreban </a:t>
            </a:r>
            <a:r>
              <a:rPr lang="hr-HR" b="1" dirty="0" err="1"/>
              <a:t>software</a:t>
            </a:r>
            <a:r>
              <a:rPr lang="hr-HR" b="1" dirty="0"/>
              <a:t> </a:t>
            </a:r>
            <a:r>
              <a:rPr lang="hr-HR" b="1" dirty="0" smtClean="0"/>
              <a:t>omogućit će </a:t>
            </a:r>
            <a:r>
              <a:rPr lang="hr-HR" b="1" dirty="0"/>
              <a:t>povećanje </a:t>
            </a:r>
            <a:r>
              <a:rPr lang="hr-HR" b="1" dirty="0" smtClean="0"/>
              <a:t>poduzetničke aktivnosti</a:t>
            </a:r>
            <a:r>
              <a:rPr lang="hr-HR" b="1" dirty="0"/>
              <a:t>. Poduzetnički inkubator utjecat će na stvaranje kvalitetnog poduzetničkog okruženja stvarajući prostor, pružajući usluge i </a:t>
            </a:r>
            <a:r>
              <a:rPr lang="hr-HR" b="1" dirty="0" smtClean="0"/>
              <a:t>mogućnost korištenja </a:t>
            </a:r>
            <a:r>
              <a:rPr lang="hr-HR" b="1" dirty="0"/>
              <a:t>opreme kako bi poduzetnicima bilo lakše i dostupnije raditi na razvoju svog poslovanja. Razvojem poslovanja i stvaranjem </a:t>
            </a:r>
            <a:r>
              <a:rPr lang="hr-HR" b="1" dirty="0" smtClean="0"/>
              <a:t>novih proizvoda </a:t>
            </a:r>
            <a:r>
              <a:rPr lang="hr-HR" b="1" dirty="0"/>
              <a:t>i usluga stvorit će se uvjeti za otvaranje novih radnih mjesta, što u SMŽ, kao županiji s velikom stopom nezaposlenosti, </a:t>
            </a:r>
            <a:r>
              <a:rPr lang="hr-HR" b="1" dirty="0" smtClean="0"/>
              <a:t>predstavlja potrebu </a:t>
            </a:r>
            <a:r>
              <a:rPr lang="hr-HR" b="1" dirty="0"/>
              <a:t>i nužnost.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3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Razvojna agencija Zagreb - TPZ d.o.o.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projekta:		</a:t>
            </a:r>
            <a:r>
              <a:rPr lang="hr-HR" b="1" dirty="0" err="1"/>
              <a:t>StartUp</a:t>
            </a:r>
            <a:r>
              <a:rPr lang="hr-HR" b="1" dirty="0"/>
              <a:t> </a:t>
            </a:r>
            <a:r>
              <a:rPr lang="hr-HR" b="1" dirty="0" err="1"/>
              <a:t>Factory</a:t>
            </a:r>
            <a:r>
              <a:rPr lang="hr-HR" b="1" dirty="0"/>
              <a:t> Zagreb - Inkubator za visoke tehnologije</a:t>
            </a:r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19.588.435,53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/>
              <a:t>16.024.797,88 HRK</a:t>
            </a:r>
          </a:p>
          <a:p>
            <a:endParaRPr lang="hr-HR" dirty="0"/>
          </a:p>
          <a:p>
            <a:r>
              <a:rPr lang="hr-HR" dirty="0"/>
              <a:t>Lokacija projekta</a:t>
            </a:r>
            <a:r>
              <a:rPr lang="hr-HR" dirty="0" smtClean="0"/>
              <a:t>:	</a:t>
            </a:r>
            <a:r>
              <a:rPr lang="hr-HR" b="1" dirty="0" smtClean="0"/>
              <a:t>Grad Zagreb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pPr algn="just"/>
            <a:r>
              <a:rPr lang="vi-VN" b="1" dirty="0"/>
              <a:t>StartUp Factory Zagreb – Inkubator za visoke tehnologije pružat će usluge koje će omogućiti razvoj </a:t>
            </a:r>
            <a:r>
              <a:rPr lang="vi-VN" b="1" dirty="0" smtClean="0"/>
              <a:t>start-up/spin-off</a:t>
            </a:r>
            <a:r>
              <a:rPr lang="hr-HR" b="1" dirty="0" smtClean="0"/>
              <a:t> </a:t>
            </a:r>
            <a:r>
              <a:rPr lang="vi-VN" b="1" dirty="0" smtClean="0"/>
              <a:t>tvrtki</a:t>
            </a:r>
            <a:r>
              <a:rPr lang="vi-VN" b="1" dirty="0"/>
              <a:t>. U sklopu predviđenih usluga bit će omogućeni predinkubacijski, inkubacijski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postinkubacijski </a:t>
            </a:r>
            <a:r>
              <a:rPr lang="vi-VN" b="1" dirty="0"/>
              <a:t>program za korisnike, </a:t>
            </a:r>
            <a:r>
              <a:rPr lang="vi-VN" b="1" dirty="0" smtClean="0"/>
              <a:t>virtualna</a:t>
            </a:r>
            <a:r>
              <a:rPr lang="hr-HR" b="1" dirty="0" smtClean="0"/>
              <a:t> </a:t>
            </a:r>
            <a:r>
              <a:rPr lang="vi-VN" b="1" dirty="0" smtClean="0"/>
              <a:t>inkubacija</a:t>
            </a:r>
            <a:r>
              <a:rPr lang="vi-VN" b="1" dirty="0"/>
              <a:t>, program akceleracije, coworking, </a:t>
            </a:r>
            <a:r>
              <a:rPr lang="vi-VN" b="1" dirty="0" smtClean="0"/>
              <a:t>poslovne</a:t>
            </a:r>
            <a:r>
              <a:rPr lang="hr-HR" b="1" dirty="0" smtClean="0"/>
              <a:t> </a:t>
            </a:r>
            <a:r>
              <a:rPr lang="vi-VN" b="1" dirty="0" smtClean="0"/>
              <a:t>edukacije</a:t>
            </a:r>
            <a:r>
              <a:rPr lang="vi-VN" b="1" dirty="0"/>
              <a:t>, poslovno savjetovanje, umrežavanje, najam prostora (prezentacijska </a:t>
            </a:r>
            <a:r>
              <a:rPr lang="vi-VN" b="1" dirty="0" smtClean="0"/>
              <a:t>dvorana,</a:t>
            </a:r>
            <a:r>
              <a:rPr lang="hr-HR" b="1" dirty="0" smtClean="0"/>
              <a:t> </a:t>
            </a:r>
            <a:r>
              <a:rPr lang="vi-VN" b="1" dirty="0" smtClean="0"/>
              <a:t>dvorane </a:t>
            </a:r>
            <a:r>
              <a:rPr lang="vi-VN" b="1" dirty="0"/>
              <a:t>za sastanke) te najam centara (opreme). Korištenjem usluga, nove i postojeće tvrtke-korisnice podignut će </a:t>
            </a:r>
            <a:r>
              <a:rPr lang="vi-VN" b="1" dirty="0" smtClean="0"/>
              <a:t>svoju</a:t>
            </a:r>
            <a:r>
              <a:rPr lang="hr-HR" b="1" dirty="0" smtClean="0"/>
              <a:t> </a:t>
            </a:r>
            <a:r>
              <a:rPr lang="vi-VN" b="1" dirty="0" smtClean="0"/>
              <a:t>ekonomsku učinkovitost,</a:t>
            </a:r>
            <a:r>
              <a:rPr lang="hr-HR" b="1" dirty="0" smtClean="0"/>
              <a:t> </a:t>
            </a:r>
            <a:r>
              <a:rPr lang="vi-VN" b="1" dirty="0" smtClean="0"/>
              <a:t>stjecati </a:t>
            </a:r>
            <a:r>
              <a:rPr lang="vi-VN" b="1" dirty="0"/>
              <a:t>važne poduzetničke vještine i znanje, unaprijediti svoje </a:t>
            </a:r>
            <a:r>
              <a:rPr lang="vi-VN" b="1" dirty="0" smtClean="0"/>
              <a:t>inovacijske</a:t>
            </a:r>
            <a:r>
              <a:rPr lang="hr-HR" b="1" dirty="0" smtClean="0"/>
              <a:t> </a:t>
            </a:r>
            <a:r>
              <a:rPr lang="vi-VN" b="1" dirty="0" smtClean="0"/>
              <a:t>potencijale </a:t>
            </a:r>
            <a:r>
              <a:rPr lang="vi-VN" b="1" dirty="0"/>
              <a:t>i komercijalizacijski učinak te imati </a:t>
            </a:r>
            <a:r>
              <a:rPr lang="vi-VN" b="1" dirty="0" smtClean="0"/>
              <a:t>mogućnost</a:t>
            </a:r>
            <a:r>
              <a:rPr lang="hr-HR" b="1" dirty="0" smtClean="0"/>
              <a:t> </a:t>
            </a:r>
            <a:r>
              <a:rPr lang="vi-VN" b="1" dirty="0" smtClean="0"/>
              <a:t>umrežavanja </a:t>
            </a:r>
            <a:r>
              <a:rPr lang="vi-VN" b="1" dirty="0"/>
              <a:t>s etabliranim poslovnim subjektima te znanstvenom i akademskom zajednicom.</a:t>
            </a:r>
            <a:endParaRPr lang="hr-H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9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Virovitičko-podravska županija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projekta:		</a:t>
            </a:r>
            <a:r>
              <a:rPr lang="hr-HR" b="1" dirty="0"/>
              <a:t>Mreža inkubatora </a:t>
            </a:r>
            <a:r>
              <a:rPr lang="hr-HR" b="1" dirty="0" smtClean="0"/>
              <a:t>Virovitičko-podravske </a:t>
            </a:r>
            <a:r>
              <a:rPr lang="hr-HR" b="1" dirty="0"/>
              <a:t>županije</a:t>
            </a:r>
            <a:endParaRPr lang="hr-HR" b="1" dirty="0" smtClean="0"/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 smtClean="0"/>
              <a:t>27.907.310,57 HRK</a:t>
            </a:r>
            <a:r>
              <a:rPr lang="hr-HR" dirty="0"/>
              <a:t>	</a:t>
            </a:r>
            <a:r>
              <a:rPr lang="hr-HR" dirty="0" smtClean="0"/>
              <a:t>	</a:t>
            </a:r>
          </a:p>
          <a:p>
            <a:endParaRPr lang="hr-HR" dirty="0" smtClean="0"/>
          </a:p>
          <a:p>
            <a:pPr lvl="0"/>
            <a:r>
              <a:rPr lang="hr-HR" dirty="0" smtClean="0"/>
              <a:t>Iznos potpore:		</a:t>
            </a:r>
            <a:r>
              <a:rPr lang="hr-HR" b="1" dirty="0">
                <a:solidFill>
                  <a:prstClr val="black"/>
                </a:solidFill>
              </a:rPr>
              <a:t>20.000.000,00 </a:t>
            </a:r>
            <a:r>
              <a:rPr lang="hr-HR" b="1" dirty="0" smtClean="0">
                <a:solidFill>
                  <a:prstClr val="black"/>
                </a:solidFill>
              </a:rPr>
              <a:t>HRK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it-IT" b="1" dirty="0" err="1" smtClean="0"/>
              <a:t>Orahovic</a:t>
            </a:r>
            <a:r>
              <a:rPr lang="hr-HR" b="1" dirty="0" smtClean="0"/>
              <a:t>a</a:t>
            </a:r>
            <a:r>
              <a:rPr lang="it-IT" b="1" dirty="0" smtClean="0"/>
              <a:t>, </a:t>
            </a:r>
            <a:r>
              <a:rPr lang="it-IT" b="1" dirty="0" err="1" smtClean="0"/>
              <a:t>Slatin</a:t>
            </a:r>
            <a:r>
              <a:rPr lang="hr-HR" b="1" dirty="0" smtClean="0"/>
              <a:t>a</a:t>
            </a:r>
            <a:r>
              <a:rPr lang="it-IT" b="1" dirty="0" smtClean="0"/>
              <a:t> </a:t>
            </a:r>
            <a:r>
              <a:rPr lang="it-IT" b="1" dirty="0"/>
              <a:t>te </a:t>
            </a:r>
            <a:r>
              <a:rPr lang="it-IT" b="1" dirty="0" err="1" smtClean="0"/>
              <a:t>općin</a:t>
            </a:r>
            <a:r>
              <a:rPr lang="hr-HR" b="1" dirty="0" smtClean="0"/>
              <a:t>a</a:t>
            </a:r>
            <a:r>
              <a:rPr lang="it-IT" b="1" dirty="0" smtClean="0"/>
              <a:t> </a:t>
            </a:r>
            <a:r>
              <a:rPr lang="it-IT" b="1" dirty="0" err="1" smtClean="0"/>
              <a:t>Pitomača</a:t>
            </a:r>
            <a:r>
              <a:rPr lang="hr-HR" b="1" dirty="0" smtClean="0"/>
              <a:t>, Virovitičko-podravska županija</a:t>
            </a:r>
          </a:p>
          <a:p>
            <a:endParaRPr lang="hr-HR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b="1" dirty="0"/>
              <a:t>Projektom se cilja na stvaranje preduvjeta za razvoj MSP kroz izgradnju i opremanje </a:t>
            </a:r>
            <a:r>
              <a:rPr lang="hr-HR" b="1" dirty="0" smtClean="0"/>
              <a:t>poduzetničke potporne </a:t>
            </a:r>
            <a:r>
              <a:rPr lang="hr-HR" b="1" dirty="0"/>
              <a:t>infrastrukture kako bi se povećala poduzetnička aktivnost, ali i otvorila nova radna mjesta. Na prostoru županije izgradit će se i </a:t>
            </a:r>
            <a:r>
              <a:rPr lang="hr-HR" b="1" dirty="0" smtClean="0"/>
              <a:t>opremiti tri </a:t>
            </a:r>
            <a:r>
              <a:rPr lang="hr-HR" b="1" dirty="0"/>
              <a:t>poduzetnička inkubatora u Orahovici, Slatini i Pitomači koji će zajednički činiti Mrežu inkubatora.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1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Otok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projekta:		</a:t>
            </a:r>
            <a:r>
              <a:rPr lang="hr-HR" b="1" dirty="0"/>
              <a:t>IZGRADNJA PODUZETNIČKOG INKUBATORA OTOK</a:t>
            </a:r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13.567.630,84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13.551.910,84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</a:t>
            </a:r>
            <a:r>
              <a:rPr lang="hr-HR" dirty="0" smtClean="0"/>
              <a:t>:	</a:t>
            </a:r>
            <a:r>
              <a:rPr lang="hr-HR" b="1" dirty="0" smtClean="0"/>
              <a:t>Grad Otok, Vukovarsko-srijemska županija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r>
              <a:rPr lang="vi-VN" b="1" dirty="0"/>
              <a:t>Cilj projekta je razvoj poduzetničko poslovne infrastrukture i povećanje broja proizvoda/usluga u Vukovarsko-srijemskoj županiji, </a:t>
            </a:r>
            <a:r>
              <a:rPr lang="vi-VN" b="1" dirty="0" smtClean="0"/>
              <a:t>u</a:t>
            </a:r>
            <a:r>
              <a:rPr lang="hr-HR" b="1" dirty="0" smtClean="0"/>
              <a:t> </a:t>
            </a:r>
            <a:r>
              <a:rPr lang="vi-VN" b="1" dirty="0" smtClean="0"/>
              <a:t>svrhu </a:t>
            </a:r>
            <a:r>
              <a:rPr lang="vi-VN" b="1" dirty="0"/>
              <a:t>razvoja MSP-a, otvaranja novih radnih mjesta te privlačenja investicija. Specifični cilj projekta je unaprjeđenje lokalnog </a:t>
            </a:r>
            <a:r>
              <a:rPr lang="vi-VN" b="1" dirty="0" smtClean="0"/>
              <a:t>sustava</a:t>
            </a:r>
            <a:r>
              <a:rPr lang="hr-HR" b="1" dirty="0" smtClean="0"/>
              <a:t> </a:t>
            </a:r>
            <a:r>
              <a:rPr lang="vi-VN" b="1" dirty="0" smtClean="0"/>
              <a:t>poduzetničke </a:t>
            </a:r>
            <a:r>
              <a:rPr lang="vi-VN" b="1" dirty="0"/>
              <a:t>potpore i pružanje dodatnih usluga malim i srednjim poduzetnicima kroz izgradnju i opremanje poduzetničkog inkubatora </a:t>
            </a:r>
            <a:r>
              <a:rPr lang="vi-VN" b="1" dirty="0" smtClean="0"/>
              <a:t>grada</a:t>
            </a:r>
            <a:r>
              <a:rPr lang="hr-HR" b="1" dirty="0" smtClean="0"/>
              <a:t> </a:t>
            </a:r>
            <a:r>
              <a:rPr lang="vi-VN" b="1" dirty="0" smtClean="0"/>
              <a:t>Otoka</a:t>
            </a:r>
            <a:r>
              <a:rPr lang="vi-VN" b="1" dirty="0"/>
              <a:t>. Projekt </a:t>
            </a:r>
            <a:r>
              <a:rPr lang="vi-VN" b="1" dirty="0" smtClean="0"/>
              <a:t>doprinosi</a:t>
            </a:r>
            <a:r>
              <a:rPr lang="hr-HR" b="1" dirty="0" smtClean="0"/>
              <a:t> </a:t>
            </a:r>
            <a:r>
              <a:rPr lang="vi-VN" b="1" dirty="0" smtClean="0"/>
              <a:t>poboljšanju </a:t>
            </a:r>
            <a:r>
              <a:rPr lang="vi-VN" b="1" dirty="0"/>
              <a:t>dostupnosti PPI MSP-ovima u svrhu njihovog olakšanog rasta i razvoja s ciljem </a:t>
            </a:r>
            <a:r>
              <a:rPr lang="vi-VN" b="1" dirty="0" smtClean="0"/>
              <a:t>privlačenja</a:t>
            </a:r>
            <a:r>
              <a:rPr lang="hr-HR" b="1" dirty="0" smtClean="0"/>
              <a:t> </a:t>
            </a:r>
            <a:r>
              <a:rPr lang="vi-VN" b="1" dirty="0" smtClean="0"/>
              <a:t>investicija i</a:t>
            </a:r>
            <a:r>
              <a:rPr lang="hr-HR" b="1" dirty="0" smtClean="0"/>
              <a:t> </a:t>
            </a:r>
            <a:r>
              <a:rPr lang="vi-VN" b="1" dirty="0" smtClean="0"/>
              <a:t>stvaranja </a:t>
            </a:r>
            <a:r>
              <a:rPr lang="vi-VN" b="1" dirty="0"/>
              <a:t>mogućnosti za otvaranje novih radnih mjesta u malim i srednjim poduzećima.</a:t>
            </a:r>
            <a:endParaRPr lang="hr-H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4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Zadarska županija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projekta:		</a:t>
            </a:r>
            <a:r>
              <a:rPr lang="hr-HR" b="1" dirty="0"/>
              <a:t>Centar novih tehnologija</a:t>
            </a:r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38.141.895,85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20.000.000,00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</a:t>
            </a:r>
            <a:r>
              <a:rPr lang="hr-HR" dirty="0" smtClean="0"/>
              <a:t>:	</a:t>
            </a:r>
            <a:r>
              <a:rPr lang="hr-HR" b="1" dirty="0" err="1" smtClean="0"/>
              <a:t>Poličnik</a:t>
            </a:r>
            <a:r>
              <a:rPr lang="hr-HR" b="1" dirty="0" smtClean="0"/>
              <a:t>, Zadarska županija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	</a:t>
            </a:r>
          </a:p>
          <a:p>
            <a:pPr algn="just"/>
            <a:r>
              <a:rPr lang="vi-VN" b="1" dirty="0"/>
              <a:t>Projekt Centar novih tehnologija obuhvaća izgradnju poslovne infrastrukture koja podrazumijeva izgradnju i opremanje građevine te uspostavu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provođenje </a:t>
            </a:r>
            <a:r>
              <a:rPr lang="vi-VN" b="1" dirty="0"/>
              <a:t>planiranih aktivnosti koje bi trebale pomoći gospodarstvu regije temeljenom na znanju i proizvodima visoke dodane </a:t>
            </a:r>
            <a:r>
              <a:rPr lang="vi-VN" b="1" dirty="0" smtClean="0"/>
              <a:t>vrijednosti.Svrha</a:t>
            </a:r>
            <a:r>
              <a:rPr lang="hr-HR" b="1" dirty="0" smtClean="0"/>
              <a:t> </a:t>
            </a:r>
            <a:r>
              <a:rPr lang="vi-VN" b="1" dirty="0" smtClean="0"/>
              <a:t>mu </a:t>
            </a:r>
            <a:r>
              <a:rPr lang="vi-VN" b="1" dirty="0"/>
              <a:t>je unaprijediti konkurentnost gospodarstva pomaganjem razvoja i transfera novih tehnologija u području metalo-prerađivačke industrije </a:t>
            </a:r>
            <a:r>
              <a:rPr lang="vi-VN" b="1" dirty="0" smtClean="0"/>
              <a:t>s</a:t>
            </a:r>
            <a:r>
              <a:rPr lang="hr-HR" b="1" dirty="0" smtClean="0"/>
              <a:t> </a:t>
            </a:r>
            <a:r>
              <a:rPr lang="vi-VN" b="1" dirty="0" smtClean="0"/>
              <a:t>velikom </a:t>
            </a:r>
            <a:r>
              <a:rPr lang="vi-VN" b="1" dirty="0"/>
              <a:t>dodanom vrijednošću poput područja individualizirane proizvodnje ("custom made production") i autonomnih sustava. Paralelno </a:t>
            </a:r>
            <a:r>
              <a:rPr lang="vi-VN" b="1" dirty="0" smtClean="0"/>
              <a:t>s</a:t>
            </a:r>
            <a:r>
              <a:rPr lang="hr-HR" b="1" dirty="0" smtClean="0"/>
              <a:t> </a:t>
            </a:r>
            <a:r>
              <a:rPr lang="vi-VN" b="1" dirty="0" smtClean="0"/>
              <a:t>razvojnim </a:t>
            </a:r>
            <a:r>
              <a:rPr lang="vi-VN" b="1" dirty="0"/>
              <a:t>djelatnostima pokrenut će se i obrazovne aktivnosti </a:t>
            </a:r>
            <a:r>
              <a:rPr lang="vi-VN" b="1" dirty="0" smtClean="0"/>
              <a:t>kroz</a:t>
            </a:r>
            <a:r>
              <a:rPr lang="hr-HR" b="1" dirty="0" smtClean="0"/>
              <a:t> </a:t>
            </a:r>
            <a:r>
              <a:rPr lang="vi-VN" b="1" dirty="0" smtClean="0"/>
              <a:t>cjeloživotno </a:t>
            </a:r>
            <a:r>
              <a:rPr lang="vi-VN" b="1" dirty="0"/>
              <a:t>obrazovanje i specijalizirane seminare.</a:t>
            </a:r>
            <a:endParaRPr lang="hr-H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0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4190"/>
            <a:ext cx="1419021" cy="20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Međimurska županija</a:t>
            </a:r>
            <a:endParaRPr lang="hr-H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Naziv projekta</a:t>
            </a:r>
            <a:r>
              <a:rPr lang="hr-HR" dirty="0" smtClean="0"/>
              <a:t>:		</a:t>
            </a:r>
            <a:r>
              <a:rPr lang="vi-VN" b="1" dirty="0"/>
              <a:t>Ulaganje u proširenje poduzetničke poslovne infrastrukture u Centru </a:t>
            </a:r>
            <a:endParaRPr lang="hr-HR" b="1" dirty="0" smtClean="0"/>
          </a:p>
          <a:p>
            <a:r>
              <a:rPr lang="hr-HR" b="1" dirty="0" smtClean="0"/>
              <a:t>				</a:t>
            </a:r>
            <a:r>
              <a:rPr lang="vi-VN" b="1" dirty="0" smtClean="0"/>
              <a:t>znanja Međimurske </a:t>
            </a:r>
            <a:r>
              <a:rPr lang="vi-VN" b="1" dirty="0"/>
              <a:t>županije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Vrijednost projekta:	</a:t>
            </a:r>
            <a:r>
              <a:rPr lang="hr-HR" b="1" dirty="0" smtClean="0"/>
              <a:t>11.982.571,49 HRK	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Iznos potpore:		</a:t>
            </a:r>
            <a:r>
              <a:rPr lang="hr-HR" b="1" dirty="0" smtClean="0"/>
              <a:t>11.982.571,49 HRK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Lokacija projekta</a:t>
            </a:r>
            <a:r>
              <a:rPr lang="hr-HR" dirty="0" smtClean="0"/>
              <a:t>:	</a:t>
            </a:r>
            <a:r>
              <a:rPr lang="hr-HR" b="1" dirty="0" smtClean="0"/>
              <a:t>Čakovec, </a:t>
            </a:r>
            <a:r>
              <a:rPr lang="vi-VN" b="1" dirty="0"/>
              <a:t>Međimurska </a:t>
            </a:r>
            <a:r>
              <a:rPr lang="vi-VN" b="1" dirty="0" smtClean="0"/>
              <a:t>županija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OPIS PROJEKTA</a:t>
            </a:r>
            <a:r>
              <a:rPr lang="hr-HR" dirty="0" smtClean="0"/>
              <a:t>:</a:t>
            </a:r>
          </a:p>
          <a:p>
            <a:pPr algn="just"/>
            <a:r>
              <a:rPr lang="hr-HR" b="1" dirty="0" smtClean="0"/>
              <a:t>P</a:t>
            </a:r>
            <a:r>
              <a:rPr lang="vi-VN" b="1" dirty="0" smtClean="0"/>
              <a:t>rojekt </a:t>
            </a:r>
            <a:r>
              <a:rPr lang="vi-VN" b="1" dirty="0"/>
              <a:t>predstavlja odgovor na identificirane tržišne probleme na području Međimurske županije, od kojih se kao jedan od </a:t>
            </a:r>
            <a:r>
              <a:rPr lang="vi-VN" b="1" dirty="0" smtClean="0"/>
              <a:t>značajnijih</a:t>
            </a:r>
            <a:r>
              <a:rPr lang="hr-HR" b="1" dirty="0" smtClean="0"/>
              <a:t> </a:t>
            </a:r>
            <a:r>
              <a:rPr lang="vi-VN" b="1" dirty="0" smtClean="0"/>
              <a:t>izdvaja </a:t>
            </a:r>
            <a:r>
              <a:rPr lang="vi-VN" b="1" dirty="0"/>
              <a:t>manjak kapaciteta za inkubaciju poslovnih subjekata. </a:t>
            </a:r>
            <a:r>
              <a:rPr lang="vi-VN" b="1" dirty="0" smtClean="0"/>
              <a:t>Projekt </a:t>
            </a:r>
            <a:r>
              <a:rPr lang="vi-VN" b="1" dirty="0"/>
              <a:t>„Ulaganje u </a:t>
            </a:r>
            <a:r>
              <a:rPr lang="vi-VN" b="1" dirty="0" smtClean="0"/>
              <a:t>proširenje</a:t>
            </a:r>
            <a:r>
              <a:rPr lang="hr-HR" b="1" dirty="0" smtClean="0"/>
              <a:t> </a:t>
            </a:r>
            <a:r>
              <a:rPr lang="vi-VN" b="1" dirty="0" smtClean="0"/>
              <a:t>poduzetničke </a:t>
            </a:r>
            <a:r>
              <a:rPr lang="vi-VN" b="1" dirty="0"/>
              <a:t>poslovne infrastrukture u Centru znanja Međimurske županije“ omogućit će rekonstrukciju i opremanje poduzetničkog </a:t>
            </a:r>
            <a:r>
              <a:rPr lang="vi-VN" b="1" dirty="0" smtClean="0"/>
              <a:t>inkubatora</a:t>
            </a:r>
            <a:r>
              <a:rPr lang="hr-HR" b="1" dirty="0" smtClean="0"/>
              <a:t> </a:t>
            </a:r>
            <a:r>
              <a:rPr lang="vi-VN" b="1" dirty="0" smtClean="0"/>
              <a:t>koji </a:t>
            </a:r>
            <a:r>
              <a:rPr lang="vi-VN" b="1" dirty="0"/>
              <a:t>će dati izravno rješenje ovog problema. U sklopu inkubatora bit će dostupno 34 ureda različitih površina.</a:t>
            </a:r>
            <a:endParaRPr lang="hr-H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98646"/>
            <a:ext cx="1335787" cy="3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44020"/>
      </p:ext>
    </p:extLst>
  </p:cSld>
  <p:clrMapOvr>
    <a:masterClrMapping/>
  </p:clrMapOvr>
</p:sld>
</file>

<file path=ppt/theme/theme1.xml><?xml version="1.0" encoding="utf-8"?>
<a:theme xmlns:a="http://schemas.openxmlformats.org/drawingml/2006/main" name="ZONE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sustava Office">
      <a:majorFont>
        <a:latin typeface="VladaRHSans Med"/>
        <a:ea typeface="MS PGothic"/>
        <a:cs typeface=""/>
      </a:majorFont>
      <a:minorFont>
        <a:latin typeface="VladaRHSans Reg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a1" id="{5FF18814-605D-4E2D-862E-EAE45EA6256B}" vid="{2BC89A50-B7EA-4711-ACAD-260AFAA7DB49}"/>
    </a:ext>
  </a:extLst>
</a:theme>
</file>

<file path=ppt/theme/theme1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1" id="{5FF18814-605D-4E2D-862E-EAE45EA6256B}" vid="{2BC89A50-B7EA-4711-ACAD-260AFAA7DB49}"/>
    </a:ext>
  </a:extLst>
</a:theme>
</file>

<file path=ppt/theme/theme3.xml><?xml version="1.0" encoding="utf-8"?>
<a:theme xmlns:a="http://schemas.openxmlformats.org/drawingml/2006/main" name="1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1" id="{626520E7-D951-4AE8-9434-F630615ECB9D}" vid="{93143590-0529-4263-A7DB-397370517A41}"/>
    </a:ext>
  </a:extLst>
</a:theme>
</file>

<file path=ppt/theme/theme4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1" id="{626520E7-D951-4AE8-9434-F630615ECB9D}" vid="{93143590-0529-4263-A7DB-397370517A41}"/>
    </a:ext>
  </a:extLst>
</a:theme>
</file>

<file path=ppt/theme/theme6.xml><?xml version="1.0" encoding="utf-8"?>
<a:theme xmlns:a="http://schemas.openxmlformats.org/drawingml/2006/main" name="2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1" id="{626520E7-D951-4AE8-9434-F630615ECB9D}" vid="{93143590-0529-4263-A7DB-397370517A41}"/>
    </a:ext>
  </a:extLst>
</a:theme>
</file>

<file path=ppt/theme/theme8.xml><?xml version="1.0" encoding="utf-8"?>
<a:theme xmlns:a="http://schemas.openxmlformats.org/drawingml/2006/main" name="3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a1" id="{626520E7-D951-4AE8-9434-F630615ECB9D}" vid="{93143590-0529-4263-A7DB-397370517A41}"/>
    </a:ext>
  </a:extLst>
</a:theme>
</file>

<file path=ppt/theme/themeOverride1.xml><?xml version="1.0" encoding="utf-8"?>
<a:themeOverride xmlns:a="http://schemas.openxmlformats.org/drawingml/2006/main">
  <a:clrScheme name="MRRFEU 1">
    <a:dk1>
      <a:sysClr val="windowText" lastClr="000000"/>
    </a:dk1>
    <a:lt1>
      <a:sysClr val="window" lastClr="FFFFFF"/>
    </a:lt1>
    <a:dk2>
      <a:srgbClr val="17177D"/>
    </a:dk2>
    <a:lt2>
      <a:srgbClr val="EEECE1"/>
    </a:lt2>
    <a:accent1>
      <a:srgbClr val="FF0000"/>
    </a:accent1>
    <a:accent2>
      <a:srgbClr val="FFED00"/>
    </a:accent2>
    <a:accent3>
      <a:srgbClr val="448CA9"/>
    </a:accent3>
    <a:accent4>
      <a:srgbClr val="008F43"/>
    </a:accent4>
    <a:accent5>
      <a:srgbClr val="B0CB1F"/>
    </a:accent5>
    <a:accent6>
      <a:srgbClr val="EF7F24"/>
    </a:accent6>
    <a:hlink>
      <a:srgbClr val="171796"/>
    </a:hlink>
    <a:folHlink>
      <a:srgbClr val="0093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ZONE</Template>
  <TotalTime>557</TotalTime>
  <Words>158</Words>
  <Application>Microsoft Office PowerPoint</Application>
  <PresentationFormat>Custom</PresentationFormat>
  <Paragraphs>268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ZONE</vt:lpstr>
      <vt:lpstr>Tema1</vt:lpstr>
      <vt:lpstr>1_Tema1</vt:lpstr>
      <vt:lpstr>1_Default Theme</vt:lpstr>
      <vt:lpstr>2_Tema1</vt:lpstr>
      <vt:lpstr>2_Default Theme</vt:lpstr>
      <vt:lpstr>3_Tema1</vt:lpstr>
      <vt:lpstr>3_Default Theme</vt:lpstr>
      <vt:lpstr>4_Tema1</vt:lpstr>
      <vt:lpstr>4_Default Theme</vt:lpstr>
      <vt:lpstr>5_Default Theme</vt:lpstr>
      <vt:lpstr>5_Tema1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 Ćorić</dc:creator>
  <cp:lastModifiedBy>Mila Ćorić</cp:lastModifiedBy>
  <cp:revision>27</cp:revision>
  <cp:lastPrinted>2017-06-05T08:06:37Z</cp:lastPrinted>
  <dcterms:created xsi:type="dcterms:W3CDTF">2017-06-02T07:04:34Z</dcterms:created>
  <dcterms:modified xsi:type="dcterms:W3CDTF">2017-07-14T11:17:09Z</dcterms:modified>
</cp:coreProperties>
</file>